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sldIdLst>
    <p:sldId id="263" r:id="rId2"/>
    <p:sldId id="265" r:id="rId3"/>
    <p:sldId id="264" r:id="rId4"/>
    <p:sldId id="259" r:id="rId5"/>
    <p:sldId id="266" r:id="rId6"/>
    <p:sldId id="270" r:id="rId7"/>
    <p:sldId id="261" r:id="rId8"/>
    <p:sldId id="268" r:id="rId9"/>
    <p:sldId id="271" r:id="rId10"/>
    <p:sldId id="26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等深淺樣式 1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FD0F851-EC5A-4D38-B0AD-8093EC10F338}" styleName="淺色樣式 1 - 輔色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中等深淺樣式 1 - 輔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EC20E35-A176-4012-BC5E-935CFFF8708E}" styleName="中等深淺樣式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8D230F3-CF80-4859-8CE7-A43EE81993B5}" styleName="淺色樣式 1 - 輔色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淺色樣式 1 - 輔色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淺色樣式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淺色樣式 3 - 輔色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60" d="100"/>
          <a:sy n="60" d="100"/>
        </p:scale>
        <p:origin x="1550" y="4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E6171E64-FE02-4DE5-B72F-53C3706641C3}" type="datetimeFigureOut">
              <a:rPr lang="en-US" smtClean="0"/>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1574236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E6171E64-FE02-4DE5-B72F-53C3706641C3}" type="datetimeFigureOut">
              <a:rPr lang="en-US" smtClean="0"/>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3578906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E6171E64-FE02-4DE5-B72F-53C3706641C3}" type="datetimeFigureOut">
              <a:rPr lang="en-US" smtClean="0"/>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2964223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E6171E64-FE02-4DE5-B72F-53C3706641C3}" type="datetimeFigureOut">
              <a:rPr lang="en-US" smtClean="0"/>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41300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E6171E64-FE02-4DE5-B72F-53C3706641C3}" type="datetimeFigureOut">
              <a:rPr lang="en-US" smtClean="0"/>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3146553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E6171E64-FE02-4DE5-B72F-53C3706641C3}" type="datetimeFigureOut">
              <a:rPr lang="en-US" smtClean="0"/>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369036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E6171E64-FE02-4DE5-B72F-53C3706641C3}" type="datetimeFigureOut">
              <a:rPr lang="en-US" smtClean="0"/>
              <a:t>5/12/2026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3213857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E6171E64-FE02-4DE5-B72F-53C3706641C3}" type="datetimeFigureOut">
              <a:rPr lang="en-US" smtClean="0"/>
              <a:t>5/12/2026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1506540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171E64-FE02-4DE5-B72F-53C3706641C3}" type="datetimeFigureOut">
              <a:rPr lang="en-US" smtClean="0"/>
              <a:t>5/12/2026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1954324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E6171E64-FE02-4DE5-B72F-53C3706641C3}" type="datetimeFigureOut">
              <a:rPr lang="en-US" smtClean="0"/>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616252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E6171E64-FE02-4DE5-B72F-53C3706641C3}" type="datetimeFigureOut">
              <a:rPr lang="en-US" smtClean="0"/>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F18EF7-BE1E-4ECB-84D4-67C2B4D8F095}" type="slidenum">
              <a:rPr lang="en-US" smtClean="0"/>
              <a:t>‹#›</a:t>
            </a:fld>
            <a:endParaRPr lang="en-US"/>
          </a:p>
        </p:txBody>
      </p:sp>
    </p:spTree>
    <p:extLst>
      <p:ext uri="{BB962C8B-B14F-4D97-AF65-F5344CB8AC3E}">
        <p14:creationId xmlns:p14="http://schemas.microsoft.com/office/powerpoint/2010/main" val="2669210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171E64-FE02-4DE5-B72F-53C3706641C3}" type="datetimeFigureOut">
              <a:rPr lang="en-US" smtClean="0"/>
              <a:t>5/12/2026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F18EF7-BE1E-4ECB-84D4-67C2B4D8F095}" type="slidenum">
              <a:rPr lang="en-US" smtClean="0"/>
              <a:t>‹#›</a:t>
            </a:fld>
            <a:endParaRPr lang="en-US"/>
          </a:p>
        </p:txBody>
      </p:sp>
    </p:spTree>
    <p:extLst>
      <p:ext uri="{BB962C8B-B14F-4D97-AF65-F5344CB8AC3E}">
        <p14:creationId xmlns:p14="http://schemas.microsoft.com/office/powerpoint/2010/main" val="1877619559"/>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hyperlink" Target="https://isha.org.tw/Msite/tech/serch_inner.aspx?WorkLogID=11514H001116" TargetMode="External"/><Relationship Id="rId13" Type="http://schemas.openxmlformats.org/officeDocument/2006/relationships/hyperlink" Target="https://isha.org.tw/wW2DWI" TargetMode="External"/><Relationship Id="rId3" Type="http://schemas.openxmlformats.org/officeDocument/2006/relationships/hyperlink" Target="https://reurl.cc/YD45EL" TargetMode="External"/><Relationship Id="rId7" Type="http://schemas.openxmlformats.org/officeDocument/2006/relationships/hyperlink" Target="https://isha.org.tw/IKDV2X" TargetMode="External"/><Relationship Id="rId12" Type="http://schemas.openxmlformats.org/officeDocument/2006/relationships/hyperlink" Target="https://isha.org.tw/Msite/tech/serch_inner.aspx?WorkLogID=11514F001035" TargetMode="External"/><Relationship Id="rId2" Type="http://schemas.openxmlformats.org/officeDocument/2006/relationships/hyperlink" Target="https://reurl.cc/epzX0R" TargetMode="External"/><Relationship Id="rId16" Type="http://schemas.openxmlformats.org/officeDocument/2006/relationships/hyperlink" Target="https://reurl.cc/9W36md" TargetMode="External"/><Relationship Id="rId1" Type="http://schemas.openxmlformats.org/officeDocument/2006/relationships/slideLayout" Target="../slideLayouts/slideLayout2.xml"/><Relationship Id="rId6" Type="http://schemas.openxmlformats.org/officeDocument/2006/relationships/hyperlink" Target="https://isha.org.tw/Msite/tech/serch_inner.aspx?WorkLogID=11514J001070" TargetMode="External"/><Relationship Id="rId11" Type="http://schemas.openxmlformats.org/officeDocument/2006/relationships/hyperlink" Target="https://isha.org.tw/Msite/tech/serch_inner.aspx?WorkLogID=11510G001012" TargetMode="External"/><Relationship Id="rId5" Type="http://schemas.openxmlformats.org/officeDocument/2006/relationships/hyperlink" Target="https://isha.org.tw/Msite/tech/serch_inner.aspx?WorkLogID=11414K002300" TargetMode="External"/><Relationship Id="rId15" Type="http://schemas.openxmlformats.org/officeDocument/2006/relationships/hyperlink" Target="https://isha.org.tw/Msite/tech/serch_inner.aspx?WorkLogID=11514J001071" TargetMode="External"/><Relationship Id="rId10" Type="http://schemas.openxmlformats.org/officeDocument/2006/relationships/hyperlink" Target="https://isha.org.tw/Msite/tech/serch_inner.aspx?WorkLogID=11410W001107" TargetMode="External"/><Relationship Id="rId4" Type="http://schemas.openxmlformats.org/officeDocument/2006/relationships/hyperlink" Target="https://isha.org.tw/Msite/tech/serch_inner.aspx?WorkLogID=11410F001039" TargetMode="External"/><Relationship Id="rId9" Type="http://schemas.openxmlformats.org/officeDocument/2006/relationships/hyperlink" Target="https://isha.org.tw/Msite/tech/serch_inner.aspx?WorkLogID=11410A001145" TargetMode="External"/><Relationship Id="rId14" Type="http://schemas.openxmlformats.org/officeDocument/2006/relationships/hyperlink" Target="https://isha.org.tw/Msite/tech/serch_inner.aspx?WorkLogID=11410W001118"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isha.org.tw/Msite/tech/serch_inner.aspx?WorkLogID=11510G001009" TargetMode="External"/><Relationship Id="rId13" Type="http://schemas.openxmlformats.org/officeDocument/2006/relationships/hyperlink" Target="https://isha.org.tw/Msite/tech/serch_inner.aspx?WorkLogID=11514J001067" TargetMode="External"/><Relationship Id="rId18" Type="http://schemas.openxmlformats.org/officeDocument/2006/relationships/hyperlink" Target="https://reurl.cc/yODbKD" TargetMode="External"/><Relationship Id="rId3" Type="http://schemas.openxmlformats.org/officeDocument/2006/relationships/hyperlink" Target="https://isha.org.tw/Msite/tech/serch_inner.aspx?WorkLogID=11514H001113" TargetMode="External"/><Relationship Id="rId21" Type="http://schemas.openxmlformats.org/officeDocument/2006/relationships/hyperlink" Target="https://isha.org.tw/Msite/tech/serch_inner.aspx?WorkLogID=11514J001068" TargetMode="External"/><Relationship Id="rId7" Type="http://schemas.openxmlformats.org/officeDocument/2006/relationships/hyperlink" Target="https://isha.org.tw/Msite/tech/serch_inner.aspx?WorkLogID=11514F001034" TargetMode="External"/><Relationship Id="rId12" Type="http://schemas.openxmlformats.org/officeDocument/2006/relationships/hyperlink" Target="https://isha.org.tw/Msite/tech/serch_inner.aspx?WorkLogID=11514J001066" TargetMode="External"/><Relationship Id="rId17" Type="http://schemas.openxmlformats.org/officeDocument/2006/relationships/hyperlink" Target="https://isha.org.tw/Msite/tech/serch_inner.aspx?WorkLogID=11514S001023" TargetMode="External"/><Relationship Id="rId2" Type="http://schemas.openxmlformats.org/officeDocument/2006/relationships/hyperlink" Target="https://isha.org.tw/Msite/tech/serch_inner.aspx?WorkLogID=11410A001120" TargetMode="External"/><Relationship Id="rId16" Type="http://schemas.openxmlformats.org/officeDocument/2006/relationships/hyperlink" Target="https://isha.org.tw/Msite/tech/serch_inner.aspx?WorkLogID=11514F001033" TargetMode="External"/><Relationship Id="rId20" Type="http://schemas.openxmlformats.org/officeDocument/2006/relationships/hyperlink" Target="https://isha.org.tw/Msite/tech/serch_inner.aspx?WorkLogID=11414K002222" TargetMode="External"/><Relationship Id="rId1" Type="http://schemas.openxmlformats.org/officeDocument/2006/relationships/slideLayout" Target="../slideLayouts/slideLayout2.xml"/><Relationship Id="rId6" Type="http://schemas.openxmlformats.org/officeDocument/2006/relationships/hyperlink" Target="https://isha.org.tw/ZAhLOf" TargetMode="External"/><Relationship Id="rId11" Type="http://schemas.openxmlformats.org/officeDocument/2006/relationships/hyperlink" Target="https://isha.org.tw/Msite/tech/serch_inner.aspx?WorkLogID=11410W001109" TargetMode="External"/><Relationship Id="rId5" Type="http://schemas.openxmlformats.org/officeDocument/2006/relationships/hyperlink" Target="https://isha.org.tw/Msite/tech/serch_inner.aspx?WorkLogID=11514H001114" TargetMode="External"/><Relationship Id="rId15" Type="http://schemas.openxmlformats.org/officeDocument/2006/relationships/hyperlink" Target="https://isha.org.tw/Msite/tech/serch_inner.aspx?WorkLogID=11414F001056" TargetMode="External"/><Relationship Id="rId10" Type="http://schemas.openxmlformats.org/officeDocument/2006/relationships/hyperlink" Target="https://reurl.cc/3kXO19" TargetMode="External"/><Relationship Id="rId19" Type="http://schemas.openxmlformats.org/officeDocument/2006/relationships/hyperlink" Target="https://isha.org.tw/GnTWBj" TargetMode="External"/><Relationship Id="rId4" Type="http://schemas.openxmlformats.org/officeDocument/2006/relationships/hyperlink" Target="https://isha.org.tw/Msite/tech/serch_inner.aspx?WorkLogID=11410W001086" TargetMode="External"/><Relationship Id="rId9" Type="http://schemas.openxmlformats.org/officeDocument/2006/relationships/hyperlink" Target="https://isha.org.tw/Msite/tech/serch_inner.aspx?WorkLogID=11514K003065" TargetMode="External"/><Relationship Id="rId14" Type="http://schemas.openxmlformats.org/officeDocument/2006/relationships/hyperlink" Target="https://reurl.cc/WbNAQD"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isha.org.tw/cf4bbS" TargetMode="External"/><Relationship Id="rId3" Type="http://schemas.openxmlformats.org/officeDocument/2006/relationships/hyperlink" Target="https://isha.org.tw/Msite/tech/serch_inner.aspx?WorkLogID=11514J001069" TargetMode="External"/><Relationship Id="rId7" Type="http://schemas.openxmlformats.org/officeDocument/2006/relationships/hyperlink" Target="https://isha.org.tw/Msite/tech/serch_inner.aspx?WorkLogID=11414F001052" TargetMode="External"/><Relationship Id="rId2" Type="http://schemas.openxmlformats.org/officeDocument/2006/relationships/hyperlink" Target="https://isha.org.tw/Msite/tech/serch_inner.aspx?WorkLogID=11514K003064" TargetMode="External"/><Relationship Id="rId1" Type="http://schemas.openxmlformats.org/officeDocument/2006/relationships/slideLayout" Target="../slideLayouts/slideLayout2.xml"/><Relationship Id="rId6" Type="http://schemas.openxmlformats.org/officeDocument/2006/relationships/hyperlink" Target="https://isha.org.tw/Msite/tech/serch_inner.aspx?WorkLogID=11514H001115" TargetMode="External"/><Relationship Id="rId11" Type="http://schemas.openxmlformats.org/officeDocument/2006/relationships/hyperlink" Target="https://isha.org.tw/Msite/tech/serch_inner.aspx?WorkLogID=11510G001011" TargetMode="External"/><Relationship Id="rId5" Type="http://schemas.openxmlformats.org/officeDocument/2006/relationships/hyperlink" Target="https://isha.org.tw/Msite/tech/serch_inner.aspx?WorkLogID=11410W001089" TargetMode="External"/><Relationship Id="rId10" Type="http://schemas.openxmlformats.org/officeDocument/2006/relationships/hyperlink" Target="https://reurl.cc/7Ed485" TargetMode="External"/><Relationship Id="rId4" Type="http://schemas.openxmlformats.org/officeDocument/2006/relationships/hyperlink" Target="https://isha.org.tw/Msite/tech/serch_inner.aspx?WorkLogID=11410A001122" TargetMode="External"/><Relationship Id="rId9" Type="http://schemas.openxmlformats.org/officeDocument/2006/relationships/hyperlink" Target="https://reurl.cc/epzXNK"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副標題 2">
            <a:extLst>
              <a:ext uri="{FF2B5EF4-FFF2-40B4-BE49-F238E27FC236}">
                <a16:creationId xmlns:a16="http://schemas.microsoft.com/office/drawing/2014/main" id="{0BCB3CB2-D041-058B-A575-687C2FCCCC16}"/>
              </a:ext>
            </a:extLst>
          </p:cNvPr>
          <p:cNvSpPr txBox="1">
            <a:spLocks/>
          </p:cNvSpPr>
          <p:nvPr/>
        </p:nvSpPr>
        <p:spPr>
          <a:xfrm>
            <a:off x="4815840" y="3747241"/>
            <a:ext cx="3274060" cy="527416"/>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TW" altLang="en-US" sz="3000" b="1" dirty="0">
                <a:latin typeface="華康細圓體" panose="020F0309000000000000" pitchFamily="49" charset="-120"/>
                <a:ea typeface="華康細圓體" panose="020F0309000000000000" pitchFamily="49" charset="-120"/>
              </a:rPr>
              <a:t>活動場次報名網址</a:t>
            </a:r>
            <a:endParaRPr lang="en-US" altLang="zh-TW" sz="3000" b="1" dirty="0">
              <a:latin typeface="華康細圓體" panose="020F0309000000000000" pitchFamily="49" charset="-120"/>
              <a:ea typeface="華康細圓體" panose="020F0309000000000000" pitchFamily="49" charset="-120"/>
            </a:endParaRPr>
          </a:p>
        </p:txBody>
      </p:sp>
      <p:sp>
        <p:nvSpPr>
          <p:cNvPr id="5" name="標題 1">
            <a:extLst>
              <a:ext uri="{FF2B5EF4-FFF2-40B4-BE49-F238E27FC236}">
                <a16:creationId xmlns:a16="http://schemas.microsoft.com/office/drawing/2014/main" id="{31D77301-9D57-76E7-3A67-3A0D703EB21B}"/>
              </a:ext>
            </a:extLst>
          </p:cNvPr>
          <p:cNvSpPr txBox="1">
            <a:spLocks/>
          </p:cNvSpPr>
          <p:nvPr/>
        </p:nvSpPr>
        <p:spPr>
          <a:xfrm>
            <a:off x="2279208" y="1909535"/>
            <a:ext cx="7855392" cy="1703788"/>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zh-TW" sz="5000" b="1" dirty="0">
                <a:latin typeface="華康細圓體" panose="020F0309000000000000" pitchFamily="49" charset="-120"/>
                <a:ea typeface="華康細圓體" panose="020F0309000000000000" pitchFamily="49" charset="-120"/>
              </a:rPr>
              <a:t>115</a:t>
            </a:r>
            <a:r>
              <a:rPr lang="zh-TW" altLang="en-US" sz="5000" b="1" dirty="0">
                <a:latin typeface="華康細圓體" panose="020F0309000000000000" pitchFamily="49" charset="-120"/>
                <a:ea typeface="華康細圓體" panose="020F0309000000000000" pitchFamily="49" charset="-120"/>
              </a:rPr>
              <a:t>年機械設備源頭管理與</a:t>
            </a:r>
            <a:br>
              <a:rPr lang="zh-TW" altLang="en-US" sz="5000" b="1" dirty="0">
                <a:latin typeface="華康細圓體" panose="020F0309000000000000" pitchFamily="49" charset="-120"/>
                <a:ea typeface="華康細圓體" panose="020F0309000000000000" pitchFamily="49" charset="-120"/>
              </a:rPr>
            </a:br>
            <a:r>
              <a:rPr lang="zh-TW" altLang="en-US" sz="5000" b="1" dirty="0">
                <a:latin typeface="華康細圓體" panose="020F0309000000000000" pitchFamily="49" charset="-120"/>
                <a:ea typeface="華康細圓體" panose="020F0309000000000000" pitchFamily="49" charset="-120"/>
              </a:rPr>
              <a:t>防護暨檢查技術推廣計畫</a:t>
            </a:r>
          </a:p>
        </p:txBody>
      </p:sp>
      <p:grpSp>
        <p:nvGrpSpPr>
          <p:cNvPr id="6" name="群組 5">
            <a:extLst>
              <a:ext uri="{FF2B5EF4-FFF2-40B4-BE49-F238E27FC236}">
                <a16:creationId xmlns:a16="http://schemas.microsoft.com/office/drawing/2014/main" id="{A8D01026-888F-B5BC-ED22-1AB24A0E6532}"/>
              </a:ext>
            </a:extLst>
          </p:cNvPr>
          <p:cNvGrpSpPr/>
          <p:nvPr/>
        </p:nvGrpSpPr>
        <p:grpSpPr>
          <a:xfrm>
            <a:off x="3209773" y="5125556"/>
            <a:ext cx="6668383" cy="1036149"/>
            <a:chOff x="437782" y="4599345"/>
            <a:chExt cx="6668383" cy="1036149"/>
          </a:xfrm>
        </p:grpSpPr>
        <p:sp>
          <p:nvSpPr>
            <p:cNvPr id="7" name="TextBox 8">
              <a:extLst>
                <a:ext uri="{FF2B5EF4-FFF2-40B4-BE49-F238E27FC236}">
                  <a16:creationId xmlns:a16="http://schemas.microsoft.com/office/drawing/2014/main" id="{BC05FA64-A67A-C179-91DB-CBD17D7BD980}"/>
                </a:ext>
              </a:extLst>
            </p:cNvPr>
            <p:cNvSpPr txBox="1"/>
            <p:nvPr/>
          </p:nvSpPr>
          <p:spPr>
            <a:xfrm>
              <a:off x="437782" y="4712164"/>
              <a:ext cx="6668383" cy="923330"/>
            </a:xfrm>
            <a:prstGeom prst="rect">
              <a:avLst/>
            </a:prstGeom>
          </p:spPr>
          <p:txBody>
            <a:bodyPr wrap="square" lIns="0" tIns="0" rIns="0" bIns="0" rtlCol="0" anchor="t">
              <a:spAutoFit/>
            </a:bodyPr>
            <a:lstStyle/>
            <a:p>
              <a:pPr marL="0" lvl="0" indent="0">
                <a:lnSpc>
                  <a:spcPts val="2419"/>
                </a:lnSpc>
                <a:spcBef>
                  <a:spcPct val="0"/>
                </a:spcBef>
              </a:pPr>
              <a:r>
                <a:rPr lang="zh-TW" altLang="en-US" sz="2000" b="1" spc="150" dirty="0">
                  <a:latin typeface="華康細圓體" panose="020F0309000000000000" pitchFamily="49" charset="-120"/>
                  <a:ea typeface="華康細圓體" panose="020F0309000000000000" pitchFamily="49" charset="-120"/>
                  <a:cs typeface="+mj-cs"/>
                </a:rPr>
                <a:t>主辦單位</a:t>
              </a:r>
              <a:r>
                <a:rPr lang="en-US" sz="2000" b="1" spc="150" dirty="0">
                  <a:latin typeface="華康細圓體" panose="020F0309000000000000" pitchFamily="49" charset="-120"/>
                  <a:ea typeface="華康細圓體" panose="020F0309000000000000" pitchFamily="49" charset="-120"/>
                  <a:cs typeface="+mj-cs"/>
                </a:rPr>
                <a:t>：    </a:t>
              </a:r>
              <a:r>
                <a:rPr lang="zh-TW" altLang="en-US" sz="2000" b="1" spc="150" dirty="0">
                  <a:latin typeface="華康細圓體" panose="020F0309000000000000" pitchFamily="49" charset="-120"/>
                  <a:ea typeface="華康細圓體" panose="020F0309000000000000" pitchFamily="49" charset="-120"/>
                  <a:cs typeface="+mj-cs"/>
                </a:rPr>
                <a:t>財團法人職業災害預防及重建中心</a:t>
              </a:r>
              <a:endParaRPr lang="en-US" altLang="zh-TW" sz="2000" b="1" spc="150" dirty="0">
                <a:latin typeface="華康細圓體" panose="020F0309000000000000" pitchFamily="49" charset="-120"/>
                <a:ea typeface="華康細圓體" panose="020F0309000000000000" pitchFamily="49" charset="-120"/>
                <a:cs typeface="+mj-cs"/>
              </a:endParaRPr>
            </a:p>
            <a:p>
              <a:pPr marL="0" lvl="0" indent="0">
                <a:lnSpc>
                  <a:spcPts val="2419"/>
                </a:lnSpc>
                <a:spcBef>
                  <a:spcPct val="0"/>
                </a:spcBef>
              </a:pPr>
              <a:endParaRPr lang="en-US" altLang="zh-TW" sz="2000" b="1" spc="150" dirty="0">
                <a:latin typeface="華康細圓體" panose="020F0309000000000000" pitchFamily="49" charset="-120"/>
                <a:ea typeface="華康細圓體" panose="020F0309000000000000" pitchFamily="49" charset="-120"/>
                <a:cs typeface="+mj-cs"/>
              </a:endParaRPr>
            </a:p>
            <a:p>
              <a:pPr marL="0" lvl="0" indent="0">
                <a:lnSpc>
                  <a:spcPts val="2419"/>
                </a:lnSpc>
                <a:spcBef>
                  <a:spcPct val="0"/>
                </a:spcBef>
              </a:pPr>
              <a:r>
                <a:rPr lang="zh-TW" altLang="en-US" sz="2000" b="1" spc="150" dirty="0">
                  <a:latin typeface="華康細圓體" panose="020F0309000000000000" pitchFamily="49" charset="-120"/>
                  <a:ea typeface="華康細圓體" panose="020F0309000000000000" pitchFamily="49" charset="-120"/>
                  <a:cs typeface="+mj-cs"/>
                </a:rPr>
                <a:t>執行單位：    社團法人中華民國工業安全衛生協會</a:t>
              </a:r>
              <a:endParaRPr lang="en-US" sz="2000" b="1" spc="150" dirty="0">
                <a:latin typeface="華康細圓體" panose="020F0309000000000000" pitchFamily="49" charset="-120"/>
                <a:ea typeface="華康細圓體" panose="020F0309000000000000" pitchFamily="49" charset="-120"/>
                <a:cs typeface="+mj-cs"/>
              </a:endParaRPr>
            </a:p>
          </p:txBody>
        </p:sp>
        <p:sp>
          <p:nvSpPr>
            <p:cNvPr id="9" name="Freeform 6">
              <a:extLst>
                <a:ext uri="{FF2B5EF4-FFF2-40B4-BE49-F238E27FC236}">
                  <a16:creationId xmlns:a16="http://schemas.microsoft.com/office/drawing/2014/main" id="{3EF13291-B121-B0B4-44CD-D36ADF0F6A86}"/>
                </a:ext>
              </a:extLst>
            </p:cNvPr>
            <p:cNvSpPr/>
            <p:nvPr/>
          </p:nvSpPr>
          <p:spPr>
            <a:xfrm>
              <a:off x="1793345" y="5223037"/>
              <a:ext cx="415067" cy="412457"/>
            </a:xfrm>
            <a:custGeom>
              <a:avLst/>
              <a:gdLst/>
              <a:ahLst/>
              <a:cxnLst/>
              <a:rect l="l" t="t" r="r" b="b"/>
              <a:pathLst>
                <a:path w="415067" h="412457">
                  <a:moveTo>
                    <a:pt x="0" y="0"/>
                  </a:moveTo>
                  <a:lnTo>
                    <a:pt x="415067" y="0"/>
                  </a:lnTo>
                  <a:lnTo>
                    <a:pt x="415067" y="412457"/>
                  </a:lnTo>
                  <a:lnTo>
                    <a:pt x="0" y="412457"/>
                  </a:lnTo>
                  <a:lnTo>
                    <a:pt x="0" y="0"/>
                  </a:lnTo>
                  <a:close/>
                </a:path>
              </a:pathLst>
            </a:custGeom>
            <a:blipFill>
              <a:blip r:embed="rId2"/>
              <a:stretch>
                <a:fillRect/>
              </a:stretch>
            </a:blipFill>
          </p:spPr>
          <p:txBody>
            <a:bodyPr/>
            <a:lstStyle/>
            <a:p>
              <a:endParaRPr lang="zh-TW" altLang="en-US"/>
            </a:p>
          </p:txBody>
        </p:sp>
        <p:sp>
          <p:nvSpPr>
            <p:cNvPr id="11" name="Freeform 7">
              <a:extLst>
                <a:ext uri="{FF2B5EF4-FFF2-40B4-BE49-F238E27FC236}">
                  <a16:creationId xmlns:a16="http://schemas.microsoft.com/office/drawing/2014/main" id="{7A8C5BA6-672B-E5EB-2F55-1F7C87225269}"/>
                </a:ext>
              </a:extLst>
            </p:cNvPr>
            <p:cNvSpPr/>
            <p:nvPr/>
          </p:nvSpPr>
          <p:spPr>
            <a:xfrm>
              <a:off x="1731160" y="4599345"/>
              <a:ext cx="539438" cy="425748"/>
            </a:xfrm>
            <a:custGeom>
              <a:avLst/>
              <a:gdLst/>
              <a:ahLst/>
              <a:cxnLst/>
              <a:rect l="l" t="t" r="r" b="b"/>
              <a:pathLst>
                <a:path w="539438" h="425748">
                  <a:moveTo>
                    <a:pt x="0" y="0"/>
                  </a:moveTo>
                  <a:lnTo>
                    <a:pt x="539437" y="0"/>
                  </a:lnTo>
                  <a:lnTo>
                    <a:pt x="539437" y="425749"/>
                  </a:lnTo>
                  <a:lnTo>
                    <a:pt x="0" y="425749"/>
                  </a:lnTo>
                  <a:lnTo>
                    <a:pt x="0" y="0"/>
                  </a:lnTo>
                  <a:close/>
                </a:path>
              </a:pathLst>
            </a:custGeom>
            <a:blipFill>
              <a:blip r:embed="rId3"/>
              <a:stretch>
                <a:fillRect t="-36725" r="-209434" b="-31301"/>
              </a:stretch>
            </a:blipFill>
          </p:spPr>
          <p:txBody>
            <a:bodyPr/>
            <a:lstStyle/>
            <a:p>
              <a:endParaRPr lang="zh-TW" altLang="en-US"/>
            </a:p>
          </p:txBody>
        </p:sp>
      </p:grpSp>
    </p:spTree>
    <p:extLst>
      <p:ext uri="{BB962C8B-B14F-4D97-AF65-F5344CB8AC3E}">
        <p14:creationId xmlns:p14="http://schemas.microsoft.com/office/powerpoint/2010/main" val="35240506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8628A16-40D4-A9B7-81A7-DFB6A051C289}"/>
            </a:ext>
          </a:extLst>
        </p:cNvPr>
        <p:cNvGrpSpPr/>
        <p:nvPr/>
      </p:nvGrpSpPr>
      <p:grpSpPr>
        <a:xfrm>
          <a:off x="0" y="0"/>
          <a:ext cx="0" cy="0"/>
          <a:chOff x="0" y="0"/>
          <a:chExt cx="0" cy="0"/>
        </a:xfrm>
      </p:grpSpPr>
      <p:sp useBgFill="1">
        <p:nvSpPr>
          <p:cNvPr id="55" name="Rectangle 54">
            <a:extLst>
              <a:ext uri="{FF2B5EF4-FFF2-40B4-BE49-F238E27FC236}">
                <a16:creationId xmlns:a16="http://schemas.microsoft.com/office/drawing/2014/main" id="{2B577FF9-3543-4875-815D-3D87BD8A2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7" name="Freeform: Shape 56">
            <a:extLst>
              <a:ext uri="{FF2B5EF4-FFF2-40B4-BE49-F238E27FC236}">
                <a16:creationId xmlns:a16="http://schemas.microsoft.com/office/drawing/2014/main" id="{F5569EEC-E12F-4856-B407-02B2813A4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04059"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CF860788-3A6A-45A3-B3F1-06F159665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67336"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1" name="Freeform: Shape 60">
            <a:extLst>
              <a:ext uri="{FF2B5EF4-FFF2-40B4-BE49-F238E27FC236}">
                <a16:creationId xmlns:a16="http://schemas.microsoft.com/office/drawing/2014/main" id="{DF1E3393-B852-4883-B778-ED3525112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32259"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3" name="Freeform: Shape 62">
            <a:extLst>
              <a:ext uri="{FF2B5EF4-FFF2-40B4-BE49-F238E27FC236}">
                <a16:creationId xmlns:a16="http://schemas.microsoft.com/office/drawing/2014/main" id="{39853D09-4205-4CC7-83EB-288E886AC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8440"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65" name="Freeform: Shape 64">
            <a:extLst>
              <a:ext uri="{FF2B5EF4-FFF2-40B4-BE49-F238E27FC236}">
                <a16:creationId xmlns:a16="http://schemas.microsoft.com/office/drawing/2014/main" id="{0D040B79-3E73-4A31-840D-D6B9C9FDF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7511"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7" name="Freeform: Shape 66">
            <a:extLst>
              <a:ext uri="{FF2B5EF4-FFF2-40B4-BE49-F238E27FC236}">
                <a16:creationId xmlns:a16="http://schemas.microsoft.com/office/drawing/2014/main" id="{156C6AE5-3F8B-42AC-9EA4-1B686A11E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43820" y="5835650"/>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15" name="文字方塊 14">
            <a:extLst>
              <a:ext uri="{FF2B5EF4-FFF2-40B4-BE49-F238E27FC236}">
                <a16:creationId xmlns:a16="http://schemas.microsoft.com/office/drawing/2014/main" id="{D32C6769-AF05-9F1E-FA7D-6679479E9A0B}"/>
              </a:ext>
            </a:extLst>
          </p:cNvPr>
          <p:cNvSpPr txBox="1"/>
          <p:nvPr/>
        </p:nvSpPr>
        <p:spPr>
          <a:xfrm>
            <a:off x="2032936" y="578314"/>
            <a:ext cx="8534400" cy="1563577"/>
          </a:xfrm>
          <a:prstGeom prst="rect">
            <a:avLst/>
          </a:prstGeom>
          <a:solidFill>
            <a:schemeClr val="bg1"/>
          </a:solidFill>
        </p:spPr>
        <p:txBody>
          <a:bodyPr vert="horz" lIns="91440" tIns="45720" rIns="91440" bIns="45720" rtlCol="0" anchor="b">
            <a:noAutofit/>
          </a:bodyPr>
          <a:lstStyle/>
          <a:p>
            <a:pPr algn="ctr" defTabSz="914400">
              <a:lnSpc>
                <a:spcPct val="110000"/>
              </a:lnSpc>
              <a:spcBef>
                <a:spcPct val="0"/>
              </a:spcBef>
              <a:spcAft>
                <a:spcPts val="600"/>
              </a:spcAft>
            </a:pPr>
            <a:r>
              <a:rPr lang="zh-TW" altLang="en-US" sz="5000" b="1" dirty="0">
                <a:latin typeface="文鼎ＰＯＰ－４" panose="020B0609010101010101" pitchFamily="49" charset="-120"/>
                <a:ea typeface="文鼎ＰＯＰ－４" panose="020B0609010101010101" pitchFamily="49" charset="-120"/>
                <a:cs typeface="文鼎ＰＯＰ－４" panose="020B0609010101010101" pitchFamily="49" charset="-120"/>
              </a:rPr>
              <a:t>產業用車輛機械自動檢查實務</a:t>
            </a:r>
            <a:endParaRPr lang="en-US" altLang="zh-TW" sz="5000" b="1" dirty="0">
              <a:latin typeface="文鼎ＰＯＰ－４" panose="020B0609010101010101" pitchFamily="49" charset="-120"/>
              <a:ea typeface="文鼎ＰＯＰ－４" panose="020B0609010101010101" pitchFamily="49" charset="-120"/>
              <a:cs typeface="文鼎ＰＯＰ－４" panose="020B0609010101010101" pitchFamily="49" charset="-120"/>
            </a:endParaRPr>
          </a:p>
          <a:p>
            <a:pPr algn="ctr" defTabSz="914400">
              <a:lnSpc>
                <a:spcPct val="110000"/>
              </a:lnSpc>
              <a:spcBef>
                <a:spcPct val="0"/>
              </a:spcBef>
              <a:spcAft>
                <a:spcPts val="600"/>
              </a:spcAft>
            </a:pPr>
            <a:r>
              <a:rPr lang="zh-TW" altLang="en-US" sz="5000" b="1" dirty="0">
                <a:latin typeface="文鼎ＰＯＰ－４" panose="020B0609010101010101" pitchFamily="49" charset="-120"/>
                <a:ea typeface="文鼎ＰＯＰ－４" panose="020B0609010101010101" pitchFamily="49" charset="-120"/>
                <a:cs typeface="文鼎ＰＯＰ－４" panose="020B0609010101010101" pitchFamily="49" charset="-120"/>
              </a:rPr>
              <a:t>及技術研發教育訓練活動場次</a:t>
            </a:r>
          </a:p>
        </p:txBody>
      </p:sp>
      <p:graphicFrame>
        <p:nvGraphicFramePr>
          <p:cNvPr id="3" name="表格 2">
            <a:extLst>
              <a:ext uri="{FF2B5EF4-FFF2-40B4-BE49-F238E27FC236}">
                <a16:creationId xmlns:a16="http://schemas.microsoft.com/office/drawing/2014/main" id="{4AA2A526-3F45-77C4-2393-04FC1E31D52A}"/>
              </a:ext>
            </a:extLst>
          </p:cNvPr>
          <p:cNvGraphicFramePr>
            <a:graphicFrameLocks noGrp="1"/>
          </p:cNvGraphicFramePr>
          <p:nvPr>
            <p:extLst>
              <p:ext uri="{D42A27DB-BD31-4B8C-83A1-F6EECF244321}">
                <p14:modId xmlns:p14="http://schemas.microsoft.com/office/powerpoint/2010/main" val="608067684"/>
              </p:ext>
            </p:extLst>
          </p:nvPr>
        </p:nvGraphicFramePr>
        <p:xfrm>
          <a:off x="2109420" y="2097361"/>
          <a:ext cx="8534400" cy="4546048"/>
        </p:xfrm>
        <a:graphic>
          <a:graphicData uri="http://schemas.openxmlformats.org/drawingml/2006/table">
            <a:tbl>
              <a:tblPr>
                <a:tableStyleId>{5C22544A-7EE6-4342-B048-85BDC9FD1C3A}</a:tableStyleId>
              </a:tblPr>
              <a:tblGrid>
                <a:gridCol w="734142">
                  <a:extLst>
                    <a:ext uri="{9D8B030D-6E8A-4147-A177-3AD203B41FA5}">
                      <a16:colId xmlns:a16="http://schemas.microsoft.com/office/drawing/2014/main" val="1710180155"/>
                    </a:ext>
                  </a:extLst>
                </a:gridCol>
                <a:gridCol w="1399458">
                  <a:extLst>
                    <a:ext uri="{9D8B030D-6E8A-4147-A177-3AD203B41FA5}">
                      <a16:colId xmlns:a16="http://schemas.microsoft.com/office/drawing/2014/main" val="1392286301"/>
                    </a:ext>
                  </a:extLst>
                </a:gridCol>
                <a:gridCol w="871794">
                  <a:extLst>
                    <a:ext uri="{9D8B030D-6E8A-4147-A177-3AD203B41FA5}">
                      <a16:colId xmlns:a16="http://schemas.microsoft.com/office/drawing/2014/main" val="1885077968"/>
                    </a:ext>
                  </a:extLst>
                </a:gridCol>
                <a:gridCol w="1766529">
                  <a:extLst>
                    <a:ext uri="{9D8B030D-6E8A-4147-A177-3AD203B41FA5}">
                      <a16:colId xmlns:a16="http://schemas.microsoft.com/office/drawing/2014/main" val="2976596560"/>
                    </a:ext>
                  </a:extLst>
                </a:gridCol>
                <a:gridCol w="2202426">
                  <a:extLst>
                    <a:ext uri="{9D8B030D-6E8A-4147-A177-3AD203B41FA5}">
                      <a16:colId xmlns:a16="http://schemas.microsoft.com/office/drawing/2014/main" val="4169930062"/>
                    </a:ext>
                  </a:extLst>
                </a:gridCol>
                <a:gridCol w="1560051">
                  <a:extLst>
                    <a:ext uri="{9D8B030D-6E8A-4147-A177-3AD203B41FA5}">
                      <a16:colId xmlns:a16="http://schemas.microsoft.com/office/drawing/2014/main" val="4269699177"/>
                    </a:ext>
                  </a:extLst>
                </a:gridCol>
              </a:tblGrid>
              <a:tr h="284128">
                <a:tc>
                  <a:txBody>
                    <a:bodyPr/>
                    <a:lstStyle/>
                    <a:p>
                      <a:pPr algn="ctr" fontAlgn="ctr">
                        <a:buNone/>
                      </a:pPr>
                      <a:r>
                        <a:rPr lang="zh-TW" altLang="en-US"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場次</a:t>
                      </a:r>
                      <a:endParaRPr lang="zh-TW" altLang="en-US" sz="18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日期</a:t>
                      </a:r>
                      <a:endParaRPr lang="zh-TW" altLang="en-US" sz="18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星期</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時間</a:t>
                      </a:r>
                      <a:endParaRPr lang="zh-TW" altLang="en-US" sz="18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職訓中心</a:t>
                      </a:r>
                      <a:endParaRPr lang="zh-TW" altLang="en-US" sz="18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報名網址</a:t>
                      </a:r>
                      <a:endParaRPr lang="zh-TW" altLang="en-US" sz="18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3685759750"/>
                  </a:ext>
                </a:extLst>
              </a:tr>
              <a:tr h="284128">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9</a:t>
                      </a:r>
                      <a:r>
                        <a:rPr lang="zh-TW" altLang="en-US"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18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二</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台中</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2"/>
                        </a:rPr>
                        <a:t>點我報名</a:t>
                      </a:r>
                      <a:endParaRPr lang="zh-TW" altLang="en-US" sz="1800" b="1" i="0" u="sng" strike="noStrike">
                        <a:solidFill>
                          <a:srgbClr val="467886"/>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3615934732"/>
                  </a:ext>
                </a:extLst>
              </a:tr>
              <a:tr h="284128">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2</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10</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三</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台南</a:t>
                      </a:r>
                      <a:endParaRPr lang="zh-TW" altLang="en-US" sz="18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3"/>
                        </a:rPr>
                        <a:t>點我報名</a:t>
                      </a:r>
                      <a:endParaRPr lang="zh-TW" altLang="en-US" sz="1800" b="1" i="0" u="sng" strike="noStrike">
                        <a:solidFill>
                          <a:srgbClr val="467886"/>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718313542"/>
                  </a:ext>
                </a:extLst>
              </a:tr>
              <a:tr h="284128">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3</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12</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五</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18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雲林</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4"/>
                        </a:rPr>
                        <a:t>點我報名</a:t>
                      </a:r>
                      <a:endParaRPr lang="zh-TW" altLang="en-US" sz="1800" b="1" i="0" u="sng" strike="noStrike">
                        <a:solidFill>
                          <a:srgbClr val="467886"/>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3313820360"/>
                  </a:ext>
                </a:extLst>
              </a:tr>
              <a:tr h="284128">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4</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15</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一</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台南</a:t>
                      </a:r>
                      <a:endParaRPr lang="zh-TW" altLang="en-US" sz="18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5"/>
                        </a:rPr>
                        <a:t>點我報名</a:t>
                      </a:r>
                      <a:endParaRPr lang="zh-TW" altLang="en-US" sz="1800" b="1" i="0" u="sng" strike="noStrike">
                        <a:solidFill>
                          <a:srgbClr val="467886"/>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964939740"/>
                  </a:ext>
                </a:extLst>
              </a:tr>
              <a:tr h="284128">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5</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17</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三</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高雄</a:t>
                      </a:r>
                      <a:endParaRPr lang="zh-TW" altLang="en-US" sz="18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6"/>
                        </a:rPr>
                        <a:t>點我報名</a:t>
                      </a:r>
                      <a:endParaRPr lang="zh-TW" altLang="en-US" sz="1800" b="1" i="0" u="sng" strike="noStrike">
                        <a:solidFill>
                          <a:srgbClr val="467886"/>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1829137896"/>
                  </a:ext>
                </a:extLst>
              </a:tr>
              <a:tr h="284128">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6</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30</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二</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彰化</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7"/>
                        </a:rPr>
                        <a:t>點我報名</a:t>
                      </a:r>
                      <a:endParaRPr lang="zh-TW" altLang="en-US" sz="1800" b="1" i="0" u="sng" strike="noStrike">
                        <a:solidFill>
                          <a:srgbClr val="467886"/>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1085806365"/>
                  </a:ext>
                </a:extLst>
              </a:tr>
              <a:tr h="284128">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7</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7</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3</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五</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台中</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8"/>
                        </a:rPr>
                        <a:t>點我報名</a:t>
                      </a:r>
                      <a:endParaRPr lang="zh-TW" altLang="en-US" sz="1800" b="1" i="0" u="sng" strike="noStrike">
                        <a:solidFill>
                          <a:srgbClr val="467886"/>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3409037057"/>
                  </a:ext>
                </a:extLst>
              </a:tr>
              <a:tr h="284128">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8</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7</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9</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四</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中壢</a:t>
                      </a:r>
                      <a:endParaRPr lang="zh-TW" altLang="en-US" sz="18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9"/>
                        </a:rPr>
                        <a:t>點我報名</a:t>
                      </a:r>
                      <a:endParaRPr lang="zh-TW" altLang="en-US" sz="1800" b="1" i="0" u="sng" strike="noStrike">
                        <a:solidFill>
                          <a:srgbClr val="467886"/>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3710125948"/>
                  </a:ext>
                </a:extLst>
              </a:tr>
              <a:tr h="284128">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9</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7</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13</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一</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新北</a:t>
                      </a:r>
                      <a:endParaRPr lang="zh-TW" altLang="en-US" sz="18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rtl="0" fontAlgn="ctr">
                        <a:buNone/>
                      </a:pPr>
                      <a:r>
                        <a:rPr lang="zh-TW" altLang="en-US" sz="18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10"/>
                        </a:rPr>
                        <a:t>點我報名</a:t>
                      </a:r>
                      <a:endParaRPr lang="zh-TW" altLang="en-US" sz="1800" b="1" i="0" u="sng" strike="noStrike">
                        <a:solidFill>
                          <a:srgbClr val="467886"/>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2656175836"/>
                  </a:ext>
                </a:extLst>
              </a:tr>
              <a:tr h="284128">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10</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9</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11</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五</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桃園</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11"/>
                        </a:rPr>
                        <a:t>點我報名</a:t>
                      </a:r>
                      <a:endParaRPr lang="zh-TW" altLang="en-US" sz="1800" b="1" i="0" u="sng" strike="noStrike">
                        <a:solidFill>
                          <a:srgbClr val="467886"/>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70530311"/>
                  </a:ext>
                </a:extLst>
              </a:tr>
              <a:tr h="284128">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11</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9</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13</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雲林</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12"/>
                        </a:rPr>
                        <a:t>點我報名</a:t>
                      </a:r>
                      <a:endParaRPr lang="zh-TW" altLang="en-US" sz="1800" b="1" i="0" u="sng" strike="noStrike">
                        <a:solidFill>
                          <a:srgbClr val="467886"/>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2511422688"/>
                  </a:ext>
                </a:extLst>
              </a:tr>
              <a:tr h="284128">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12</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9</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16</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三</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彰化</a:t>
                      </a:r>
                      <a:endParaRPr lang="zh-TW" altLang="en-US" sz="18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sng"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hlinkClick r:id="rId13"/>
                        </a:rPr>
                        <a:t>點我報名</a:t>
                      </a:r>
                      <a:endParaRPr lang="zh-TW" altLang="en-US" sz="1800" b="1" i="0" u="sng" strike="noStrike" dirty="0">
                        <a:solidFill>
                          <a:srgbClr val="467886"/>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2752155293"/>
                  </a:ext>
                </a:extLst>
              </a:tr>
              <a:tr h="284128">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13</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9</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21</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一</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新北</a:t>
                      </a:r>
                      <a:endParaRPr lang="zh-TW" altLang="en-US" sz="18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rtl="0" fontAlgn="ctr">
                        <a:buNone/>
                      </a:pPr>
                      <a:r>
                        <a:rPr lang="zh-TW" altLang="en-US" sz="1800" b="1" u="sng"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hlinkClick r:id="rId14"/>
                        </a:rPr>
                        <a:t>點我報名</a:t>
                      </a:r>
                      <a:endParaRPr lang="zh-TW" altLang="en-US" sz="1800" b="1" i="0" u="sng" strike="noStrike" dirty="0">
                        <a:solidFill>
                          <a:srgbClr val="467886"/>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3004678547"/>
                  </a:ext>
                </a:extLst>
              </a:tr>
              <a:tr h="284128">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14</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9</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24</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四</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高雄</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sng"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hlinkClick r:id="rId15"/>
                        </a:rPr>
                        <a:t>點我報名</a:t>
                      </a:r>
                      <a:endParaRPr lang="zh-TW" altLang="en-US" sz="1800" b="1" i="0" u="sng" strike="noStrike" dirty="0">
                        <a:solidFill>
                          <a:srgbClr val="467886"/>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2686308432"/>
                  </a:ext>
                </a:extLst>
              </a:tr>
              <a:tr h="284128">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15</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10</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a:t>
                      </a: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四</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新竹</a:t>
                      </a:r>
                      <a:endParaRPr lang="zh-TW" altLang="en-US" sz="18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1800" b="1" u="sng"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hlinkClick r:id="rId16"/>
                        </a:rPr>
                        <a:t>點我報名</a:t>
                      </a:r>
                      <a:endParaRPr lang="zh-TW" altLang="en-US" sz="1800" b="1" i="0" u="sng" strike="noStrike" dirty="0">
                        <a:solidFill>
                          <a:srgbClr val="467886"/>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2697832309"/>
                  </a:ext>
                </a:extLst>
              </a:tr>
            </a:tbl>
          </a:graphicData>
        </a:graphic>
      </p:graphicFrame>
    </p:spTree>
    <p:extLst>
      <p:ext uri="{BB962C8B-B14F-4D97-AF65-F5344CB8AC3E}">
        <p14:creationId xmlns:p14="http://schemas.microsoft.com/office/powerpoint/2010/main" val="3640538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5C3921CD-DDE5-4B57-8FDF-B37ADE4EDAC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1219" y="3985"/>
            <a:ext cx="9747620" cy="6858000"/>
            <a:chOff x="1318434" y="36937"/>
            <a:chExt cx="9747620" cy="6858000"/>
          </a:xfrm>
        </p:grpSpPr>
        <p:sp>
          <p:nvSpPr>
            <p:cNvPr id="11" name="Freeform: Shape 10">
              <a:extLst>
                <a:ext uri="{FF2B5EF4-FFF2-40B4-BE49-F238E27FC236}">
                  <a16:creationId xmlns:a16="http://schemas.microsoft.com/office/drawing/2014/main" id="{A4CBEDF6-7B5F-471F-AF99-301A237481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Shape 11">
              <a:extLst>
                <a:ext uri="{FF2B5EF4-FFF2-40B4-BE49-F238E27FC236}">
                  <a16:creationId xmlns:a16="http://schemas.microsoft.com/office/drawing/2014/main" id="{1D43DB10-4F84-47C2-8170-CB9EED8667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accent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Shape 12">
              <a:extLst>
                <a:ext uri="{FF2B5EF4-FFF2-40B4-BE49-F238E27FC236}">
                  <a16:creationId xmlns:a16="http://schemas.microsoft.com/office/drawing/2014/main" id="{9F35C7A0-1526-4D97-BCD8-91B3576E3C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1009574A-38B7-43A8-A925-1FB54C6B1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EA3AAA50-DE22-4E5D-9064-A37786C590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4" name="標題 1">
            <a:extLst>
              <a:ext uri="{FF2B5EF4-FFF2-40B4-BE49-F238E27FC236}">
                <a16:creationId xmlns:a16="http://schemas.microsoft.com/office/drawing/2014/main" id="{336EDF6E-226C-EAC5-934E-899B081CFE7C}"/>
              </a:ext>
            </a:extLst>
          </p:cNvPr>
          <p:cNvSpPr>
            <a:spLocks noGrp="1"/>
          </p:cNvSpPr>
          <p:nvPr>
            <p:ph type="title"/>
          </p:nvPr>
        </p:nvSpPr>
        <p:spPr>
          <a:xfrm>
            <a:off x="325120" y="2032000"/>
            <a:ext cx="11562080" cy="2085330"/>
          </a:xfrm>
        </p:spPr>
        <p:txBody>
          <a:bodyPr vert="horz" lIns="109728" tIns="109728" rIns="109728" bIns="91440" rtlCol="0" anchor="b">
            <a:normAutofit fontScale="90000"/>
          </a:bodyPr>
          <a:lstStyle/>
          <a:p>
            <a:pPr algn="ctr">
              <a:lnSpc>
                <a:spcPct val="150000"/>
              </a:lnSpc>
            </a:pPr>
            <a:r>
              <a:rPr lang="zh-TW" altLang="en-US" sz="5000" b="1" dirty="0">
                <a:solidFill>
                  <a:schemeClr val="tx1">
                    <a:lumMod val="85000"/>
                    <a:lumOff val="15000"/>
                  </a:schemeClr>
                </a:solidFill>
                <a:latin typeface="華康細圓體" panose="020F0309000000000000" pitchFamily="49" charset="-120"/>
                <a:ea typeface="華康細圓體" panose="020F0309000000000000" pitchFamily="49" charset="-120"/>
              </a:rPr>
              <a:t>主題訓練一</a:t>
            </a:r>
            <a:br>
              <a:rPr lang="en-US" altLang="zh-TW" sz="5000" b="1" dirty="0">
                <a:solidFill>
                  <a:schemeClr val="tx1">
                    <a:lumMod val="85000"/>
                    <a:lumOff val="15000"/>
                  </a:schemeClr>
                </a:solidFill>
                <a:latin typeface="華康細圓體" panose="020F0309000000000000" pitchFamily="49" charset="-120"/>
                <a:ea typeface="華康細圓體" panose="020F0309000000000000" pitchFamily="49" charset="-120"/>
              </a:rPr>
            </a:br>
            <a:r>
              <a:rPr lang="zh-TW" altLang="en-US" sz="5000" b="1" dirty="0">
                <a:solidFill>
                  <a:schemeClr val="tx1">
                    <a:lumMod val="85000"/>
                    <a:lumOff val="15000"/>
                  </a:schemeClr>
                </a:solidFill>
                <a:latin typeface="華康細圓體" panose="020F0309000000000000" pitchFamily="49" charset="-120"/>
                <a:ea typeface="華康細圓體" panose="020F0309000000000000" pitchFamily="49" charset="-120"/>
              </a:rPr>
              <a:t>機械設備源頭管理法令與執行</a:t>
            </a:r>
            <a:endParaRPr lang="en-US" altLang="zh-TW" sz="5000" b="1" dirty="0">
              <a:solidFill>
                <a:schemeClr val="tx1">
                  <a:lumMod val="85000"/>
                  <a:lumOff val="15000"/>
                </a:schemeClr>
              </a:solidFill>
              <a:latin typeface="華康細圓體" panose="020F0309000000000000" pitchFamily="49" charset="-120"/>
              <a:ea typeface="華康細圓體" panose="020F0309000000000000" pitchFamily="49" charset="-120"/>
            </a:endParaRPr>
          </a:p>
        </p:txBody>
      </p:sp>
    </p:spTree>
    <p:extLst>
      <p:ext uri="{BB962C8B-B14F-4D97-AF65-F5344CB8AC3E}">
        <p14:creationId xmlns:p14="http://schemas.microsoft.com/office/powerpoint/2010/main" val="3395793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038248A-211C-4EEC-8401-C761B929F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30A849F-66D9-40C8-BEC8-35AFF8F456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4542298-A2B1-480F-A11C-A40EDD19B8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74AEB45E-B965-46A0-8557-C646B5011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921A22C7-11AD-44B0-9BF7-6E3A45821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87049D82-B7F3-4192-8337-4BDB16955E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4A7FAD9-577C-4D2E-A3B5-C6D0A39D4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2A5C9C35-2375-49EB-B99C-17C87D42FE7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19" name="Freeform: Shape 18">
              <a:extLst>
                <a:ext uri="{FF2B5EF4-FFF2-40B4-BE49-F238E27FC236}">
                  <a16:creationId xmlns:a16="http://schemas.microsoft.com/office/drawing/2014/main" id="{7BE7B8C5-3FC9-47E9-B555-AFCB849A4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615B6EFE-6DC2-4A72-AC12-BCCC3638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AE8C1B65-6799-4DD1-B262-01901DA126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03829674-8FAF-4E90-9FB7-C6CE17839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標題 1">
            <a:extLst>
              <a:ext uri="{FF2B5EF4-FFF2-40B4-BE49-F238E27FC236}">
                <a16:creationId xmlns:a16="http://schemas.microsoft.com/office/drawing/2014/main" id="{3477E905-20CE-2FC0-3401-4638A4BCA050}"/>
              </a:ext>
            </a:extLst>
          </p:cNvPr>
          <p:cNvSpPr>
            <a:spLocks noGrp="1"/>
          </p:cNvSpPr>
          <p:nvPr>
            <p:ph type="title"/>
          </p:nvPr>
        </p:nvSpPr>
        <p:spPr>
          <a:xfrm>
            <a:off x="446560" y="1543727"/>
            <a:ext cx="4659813" cy="572061"/>
          </a:xfrm>
        </p:spPr>
        <p:txBody>
          <a:bodyPr vert="horz" lIns="109728" tIns="109728" rIns="109728" bIns="91440" rtlCol="0" anchor="b">
            <a:noAutofit/>
          </a:bodyPr>
          <a:lstStyle/>
          <a:p>
            <a:pPr>
              <a:lnSpc>
                <a:spcPct val="120000"/>
              </a:lnSpc>
            </a:pPr>
            <a:r>
              <a:rPr lang="zh-TW" altLang="en-US" sz="2700" b="1" dirty="0">
                <a:latin typeface="華康細圓體" panose="020F0309000000000000" pitchFamily="49" charset="-120"/>
                <a:ea typeface="華康細圓體" panose="020F0309000000000000" pitchFamily="49" charset="-120"/>
              </a:rPr>
              <a:t>●目的●</a:t>
            </a:r>
            <a:endParaRPr lang="en-US" altLang="zh-TW" sz="2700" b="1" dirty="0">
              <a:latin typeface="華康細圓體" panose="020F0309000000000000" pitchFamily="49" charset="-120"/>
              <a:ea typeface="華康細圓體" panose="020F0309000000000000" pitchFamily="49" charset="-120"/>
            </a:endParaRPr>
          </a:p>
        </p:txBody>
      </p:sp>
      <p:sp>
        <p:nvSpPr>
          <p:cNvPr id="5" name="文字方塊 4">
            <a:extLst>
              <a:ext uri="{FF2B5EF4-FFF2-40B4-BE49-F238E27FC236}">
                <a16:creationId xmlns:a16="http://schemas.microsoft.com/office/drawing/2014/main" id="{D4DA1FBB-F439-95F7-62B6-137DAEB058C8}"/>
              </a:ext>
            </a:extLst>
          </p:cNvPr>
          <p:cNvSpPr txBox="1"/>
          <p:nvPr/>
        </p:nvSpPr>
        <p:spPr>
          <a:xfrm>
            <a:off x="446561" y="2244320"/>
            <a:ext cx="5136092" cy="3196944"/>
          </a:xfrm>
          <a:prstGeom prst="rect">
            <a:avLst/>
          </a:prstGeom>
        </p:spPr>
        <p:txBody>
          <a:bodyPr vert="horz" lIns="109728" tIns="109728" rIns="109728" bIns="91440" rtlCol="0">
            <a:noAutofit/>
          </a:bodyPr>
          <a:lstStyle/>
          <a:p>
            <a:pPr>
              <a:lnSpc>
                <a:spcPct val="140000"/>
              </a:lnSpc>
              <a:spcBef>
                <a:spcPts val="930"/>
              </a:spcBef>
              <a:buFont typeface="Corbel" panose="020B0503020204020204" pitchFamily="34" charset="0"/>
            </a:pPr>
            <a:r>
              <a:rPr lang="zh-TW" altLang="en-US" b="1" spc="150" dirty="0">
                <a:latin typeface="華康細圓體" panose="020F0309000000000000" pitchFamily="49" charset="-120"/>
                <a:ea typeface="華康細圓體" panose="020F0309000000000000" pitchFamily="49" charset="-120"/>
              </a:rPr>
              <a:t>本活動旨在推廣相關法令與執行制度，指導製造及輸入商落實型式驗證與 </a:t>
            </a:r>
            <a:r>
              <a:rPr lang="en-US" altLang="zh-TW" b="1" spc="150" dirty="0">
                <a:latin typeface="華康細圓體" panose="020F0309000000000000" pitchFamily="49" charset="-120"/>
                <a:ea typeface="華康細圓體" panose="020F0309000000000000" pitchFamily="49" charset="-120"/>
              </a:rPr>
              <a:t>TS </a:t>
            </a:r>
            <a:r>
              <a:rPr lang="zh-TW" altLang="en-US" b="1" spc="150" dirty="0">
                <a:latin typeface="華康細圓體" panose="020F0309000000000000" pitchFamily="49" charset="-120"/>
                <a:ea typeface="華康細圓體" panose="020F0309000000000000" pitchFamily="49" charset="-120"/>
              </a:rPr>
              <a:t>安全標示流程。同時，藉由機械危害辨識與職災案例分析之實務探討，協助企業端建立完善之合規採購與驗收機制。期能透過供需雙方共同把關，從源頭嚴格防堵不合格設備流入作業現場，進而有效消弭潛在職災風險，建構安全、合規之職場環境。</a:t>
            </a:r>
          </a:p>
        </p:txBody>
      </p:sp>
      <p:sp>
        <p:nvSpPr>
          <p:cNvPr id="6" name="標題 1">
            <a:extLst>
              <a:ext uri="{FF2B5EF4-FFF2-40B4-BE49-F238E27FC236}">
                <a16:creationId xmlns:a16="http://schemas.microsoft.com/office/drawing/2014/main" id="{03F8D14C-1DA8-2B0E-BF6A-44E655BEBD3B}"/>
              </a:ext>
            </a:extLst>
          </p:cNvPr>
          <p:cNvSpPr txBox="1">
            <a:spLocks/>
          </p:cNvSpPr>
          <p:nvPr/>
        </p:nvSpPr>
        <p:spPr>
          <a:xfrm>
            <a:off x="6406252" y="468787"/>
            <a:ext cx="4659813" cy="770502"/>
          </a:xfrm>
          <a:prstGeom prst="rect">
            <a:avLst/>
          </a:prstGeom>
        </p:spPr>
        <p:txBody>
          <a:bodyPr vert="horz" lIns="109728" tIns="109728" rIns="109728" bIns="91440" rtlCol="0" anchor="b">
            <a:normAutofit/>
          </a:bodyPr>
          <a:lstStyle>
            <a:lvl1pPr algn="l" defTabSz="914400" rtl="0" eaLnBrk="1" latinLnBrk="0" hangingPunct="1">
              <a:lnSpc>
                <a:spcPct val="130000"/>
              </a:lnSpc>
              <a:spcBef>
                <a:spcPct val="0"/>
              </a:spcBef>
              <a:buNone/>
              <a:defRPr sz="3200" b="1" kern="1200" spc="150" baseline="0">
                <a:solidFill>
                  <a:schemeClr val="tx1">
                    <a:lumMod val="75000"/>
                    <a:lumOff val="25000"/>
                  </a:schemeClr>
                </a:solidFill>
                <a:latin typeface="+mj-lt"/>
                <a:ea typeface="+mj-ea"/>
                <a:cs typeface="+mj-cs"/>
              </a:defRPr>
            </a:lvl1pPr>
          </a:lstStyle>
          <a:p>
            <a:pPr>
              <a:lnSpc>
                <a:spcPct val="120000"/>
              </a:lnSpc>
            </a:pPr>
            <a:r>
              <a:rPr lang="zh-TW" altLang="en-US" sz="2700" dirty="0">
                <a:solidFill>
                  <a:schemeClr val="tx1"/>
                </a:solidFill>
                <a:latin typeface="華康細圓體" panose="020F0309000000000000" pitchFamily="49" charset="-120"/>
                <a:ea typeface="華康細圓體" panose="020F0309000000000000" pitchFamily="49" charset="-120"/>
              </a:rPr>
              <a:t>●參加對象●</a:t>
            </a:r>
            <a:endParaRPr lang="en-US" altLang="zh-TW" sz="2700" dirty="0">
              <a:solidFill>
                <a:schemeClr val="tx1"/>
              </a:solidFill>
              <a:latin typeface="華康細圓體" panose="020F0309000000000000" pitchFamily="49" charset="-120"/>
              <a:ea typeface="華康細圓體" panose="020F0309000000000000" pitchFamily="49" charset="-120"/>
            </a:endParaRPr>
          </a:p>
        </p:txBody>
      </p:sp>
      <p:sp>
        <p:nvSpPr>
          <p:cNvPr id="7" name="文字方塊 6">
            <a:extLst>
              <a:ext uri="{FF2B5EF4-FFF2-40B4-BE49-F238E27FC236}">
                <a16:creationId xmlns:a16="http://schemas.microsoft.com/office/drawing/2014/main" id="{7F9B1BFA-B7FC-DC00-C092-4165FB24872B}"/>
              </a:ext>
            </a:extLst>
          </p:cNvPr>
          <p:cNvSpPr txBox="1"/>
          <p:nvPr/>
        </p:nvSpPr>
        <p:spPr>
          <a:xfrm>
            <a:off x="6406253" y="1367820"/>
            <a:ext cx="5136092" cy="1384385"/>
          </a:xfrm>
          <a:prstGeom prst="rect">
            <a:avLst/>
          </a:prstGeom>
        </p:spPr>
        <p:txBody>
          <a:bodyPr vert="horz" lIns="109728" tIns="109728" rIns="109728" bIns="91440" rtlCol="0">
            <a:normAutofit/>
          </a:bodyPr>
          <a:lstStyle/>
          <a:p>
            <a:pPr>
              <a:lnSpc>
                <a:spcPct val="140000"/>
              </a:lnSpc>
              <a:spcBef>
                <a:spcPts val="930"/>
              </a:spcBef>
              <a:buFont typeface="Corbel" panose="020B0503020204020204" pitchFamily="34" charset="0"/>
            </a:pPr>
            <a:r>
              <a:rPr lang="zh-TW" altLang="en-US" b="1" spc="150" dirty="0">
                <a:latin typeface="華康細圓體" panose="020F0309000000000000" pitchFamily="49" charset="-120"/>
                <a:ea typeface="華康細圓體" panose="020F0309000000000000" pitchFamily="49" charset="-120"/>
              </a:rPr>
              <a:t>以機械設備之製造商、輸入商及企業職業安全衛生管理人員為優先。</a:t>
            </a:r>
          </a:p>
        </p:txBody>
      </p:sp>
      <p:sp>
        <p:nvSpPr>
          <p:cNvPr id="9" name="標題 1">
            <a:extLst>
              <a:ext uri="{FF2B5EF4-FFF2-40B4-BE49-F238E27FC236}">
                <a16:creationId xmlns:a16="http://schemas.microsoft.com/office/drawing/2014/main" id="{9B7CA37D-E6FC-7F75-A263-52A0A0226F9D}"/>
              </a:ext>
            </a:extLst>
          </p:cNvPr>
          <p:cNvSpPr txBox="1">
            <a:spLocks/>
          </p:cNvSpPr>
          <p:nvPr/>
        </p:nvSpPr>
        <p:spPr>
          <a:xfrm>
            <a:off x="6406252" y="3509765"/>
            <a:ext cx="4659813" cy="681888"/>
          </a:xfrm>
          <a:prstGeom prst="rect">
            <a:avLst/>
          </a:prstGeom>
        </p:spPr>
        <p:txBody>
          <a:bodyPr vert="horz" lIns="109728" tIns="109728" rIns="109728" bIns="91440" rtlCol="0" anchor="b">
            <a:normAutofit/>
          </a:bodyPr>
          <a:lstStyle>
            <a:lvl1pPr algn="l" defTabSz="914400" rtl="0" eaLnBrk="1" latinLnBrk="0" hangingPunct="1">
              <a:lnSpc>
                <a:spcPct val="130000"/>
              </a:lnSpc>
              <a:spcBef>
                <a:spcPct val="0"/>
              </a:spcBef>
              <a:buNone/>
              <a:defRPr sz="3200" b="1" kern="1200" spc="150" baseline="0">
                <a:solidFill>
                  <a:schemeClr val="tx1">
                    <a:lumMod val="75000"/>
                    <a:lumOff val="25000"/>
                  </a:schemeClr>
                </a:solidFill>
                <a:latin typeface="+mj-lt"/>
                <a:ea typeface="+mj-ea"/>
                <a:cs typeface="+mj-cs"/>
              </a:defRPr>
            </a:lvl1pPr>
          </a:lstStyle>
          <a:p>
            <a:pPr>
              <a:lnSpc>
                <a:spcPct val="120000"/>
              </a:lnSpc>
            </a:pPr>
            <a:r>
              <a:rPr lang="zh-TW" altLang="en-US" sz="2700" dirty="0">
                <a:solidFill>
                  <a:schemeClr val="tx1"/>
                </a:solidFill>
                <a:latin typeface="華康細圓體" panose="020F0309000000000000" pitchFamily="49" charset="-120"/>
                <a:ea typeface="華康細圓體" panose="020F0309000000000000" pitchFamily="49" charset="-120"/>
              </a:rPr>
              <a:t>●活動內容簡介●</a:t>
            </a:r>
            <a:endParaRPr lang="en-US" altLang="zh-TW" sz="2700" dirty="0">
              <a:solidFill>
                <a:schemeClr val="tx1"/>
              </a:solidFill>
              <a:latin typeface="華康細圓體" panose="020F0309000000000000" pitchFamily="49" charset="-120"/>
              <a:ea typeface="華康細圓體" panose="020F0309000000000000" pitchFamily="49" charset="-120"/>
            </a:endParaRPr>
          </a:p>
        </p:txBody>
      </p:sp>
      <p:sp>
        <p:nvSpPr>
          <p:cNvPr id="11" name="文字方塊 10">
            <a:extLst>
              <a:ext uri="{FF2B5EF4-FFF2-40B4-BE49-F238E27FC236}">
                <a16:creationId xmlns:a16="http://schemas.microsoft.com/office/drawing/2014/main" id="{7FE2ED93-F5FC-1E1F-1B28-9DB4F8FAC8F8}"/>
              </a:ext>
            </a:extLst>
          </p:cNvPr>
          <p:cNvSpPr txBox="1"/>
          <p:nvPr/>
        </p:nvSpPr>
        <p:spPr>
          <a:xfrm>
            <a:off x="6142776" y="4287812"/>
            <a:ext cx="5987510" cy="2127038"/>
          </a:xfrm>
          <a:prstGeom prst="rect">
            <a:avLst/>
          </a:prstGeom>
        </p:spPr>
        <p:txBody>
          <a:bodyPr vert="horz" lIns="109728" tIns="109728" rIns="109728" bIns="91440" rtlCol="0">
            <a:noAutofit/>
          </a:bodyPr>
          <a:lstStyle/>
          <a:p>
            <a:pPr>
              <a:lnSpc>
                <a:spcPct val="140000"/>
              </a:lnSpc>
              <a:spcBef>
                <a:spcPts val="930"/>
              </a:spcBef>
              <a:buFont typeface="Corbel" panose="020B0503020204020204" pitchFamily="34" charset="0"/>
            </a:pPr>
            <a:r>
              <a:rPr lang="zh-TW" altLang="en-US" b="1" spc="150" dirty="0">
                <a:latin typeface="華康細圓體" panose="020F0309000000000000" pitchFamily="49" charset="-120"/>
                <a:ea typeface="華康細圓體" panose="020F0309000000000000" pitchFamily="49" charset="-120"/>
              </a:rPr>
              <a:t>一、機械危害發生源</a:t>
            </a:r>
            <a:r>
              <a:rPr lang="en-US" altLang="zh-TW" b="1" spc="150" dirty="0">
                <a:latin typeface="華康細圓體" panose="020F0309000000000000" pitchFamily="49" charset="-120"/>
                <a:ea typeface="華康細圓體" panose="020F0309000000000000" pitchFamily="49" charset="-120"/>
              </a:rPr>
              <a:t>(</a:t>
            </a:r>
            <a:r>
              <a:rPr lang="zh-TW" altLang="en-US" b="1" spc="150" dirty="0">
                <a:latin typeface="華康細圓體" panose="020F0309000000000000" pitchFamily="49" charset="-120"/>
                <a:ea typeface="華康細圓體" panose="020F0309000000000000" pitchFamily="49" charset="-120"/>
              </a:rPr>
              <a:t>危害辨識</a:t>
            </a:r>
            <a:r>
              <a:rPr lang="en-US" altLang="zh-TW" b="1" spc="150" dirty="0">
                <a:latin typeface="華康細圓體" panose="020F0309000000000000" pitchFamily="49" charset="-120"/>
                <a:ea typeface="華康細圓體" panose="020F0309000000000000" pitchFamily="49" charset="-120"/>
              </a:rPr>
              <a:t>)</a:t>
            </a:r>
          </a:p>
          <a:p>
            <a:pPr>
              <a:lnSpc>
                <a:spcPct val="140000"/>
              </a:lnSpc>
              <a:spcBef>
                <a:spcPts val="930"/>
              </a:spcBef>
              <a:buFont typeface="Corbel" panose="020B0503020204020204" pitchFamily="34" charset="0"/>
            </a:pPr>
            <a:r>
              <a:rPr lang="zh-TW" altLang="en-US" b="1" spc="150" dirty="0">
                <a:latin typeface="華康細圓體" panose="020F0309000000000000" pitchFamily="49" charset="-120"/>
                <a:ea typeface="華康細圓體" panose="020F0309000000000000" pitchFamily="49" charset="-120"/>
              </a:rPr>
              <a:t>二、機械設備器具源頭管理與機械安全相關法規</a:t>
            </a:r>
          </a:p>
          <a:p>
            <a:pPr>
              <a:lnSpc>
                <a:spcPct val="140000"/>
              </a:lnSpc>
              <a:spcBef>
                <a:spcPts val="930"/>
              </a:spcBef>
              <a:buFont typeface="Corbel" panose="020B0503020204020204" pitchFamily="34" charset="0"/>
            </a:pPr>
            <a:r>
              <a:rPr lang="zh-TW" altLang="en-US" b="1" spc="150" dirty="0">
                <a:latin typeface="華康細圓體" panose="020F0309000000000000" pitchFamily="49" charset="-120"/>
                <a:ea typeface="華康細圓體" panose="020F0309000000000000" pitchFamily="49" charset="-120"/>
              </a:rPr>
              <a:t>三、型式驗證實務</a:t>
            </a:r>
          </a:p>
          <a:p>
            <a:pPr>
              <a:lnSpc>
                <a:spcPct val="140000"/>
              </a:lnSpc>
              <a:spcBef>
                <a:spcPts val="930"/>
              </a:spcBef>
              <a:buFont typeface="Corbel" panose="020B0503020204020204" pitchFamily="34" charset="0"/>
            </a:pPr>
            <a:r>
              <a:rPr lang="zh-TW" altLang="en-US" b="1" spc="150" dirty="0">
                <a:latin typeface="華康細圓體" panose="020F0309000000000000" pitchFamily="49" charset="-120"/>
                <a:ea typeface="華康細圓體" panose="020F0309000000000000" pitchFamily="49" charset="-120"/>
              </a:rPr>
              <a:t>四、職災案例分析與防災對策</a:t>
            </a:r>
          </a:p>
        </p:txBody>
      </p:sp>
    </p:spTree>
    <p:extLst>
      <p:ext uri="{BB962C8B-B14F-4D97-AF65-F5344CB8AC3E}">
        <p14:creationId xmlns:p14="http://schemas.microsoft.com/office/powerpoint/2010/main" val="3832792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2B577FF9-3543-4875-815D-3D87BD8A2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1" name="Freeform: Shape 60">
            <a:extLst>
              <a:ext uri="{FF2B5EF4-FFF2-40B4-BE49-F238E27FC236}">
                <a16:creationId xmlns:a16="http://schemas.microsoft.com/office/drawing/2014/main" id="{F5569EEC-E12F-4856-B407-02B2813A4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04059"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CF860788-3A6A-45A3-B3F1-06F159665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67336"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5" name="Freeform: Shape 64">
            <a:extLst>
              <a:ext uri="{FF2B5EF4-FFF2-40B4-BE49-F238E27FC236}">
                <a16:creationId xmlns:a16="http://schemas.microsoft.com/office/drawing/2014/main" id="{DF1E3393-B852-4883-B778-ED3525112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32259"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7" name="Freeform: Shape 66">
            <a:extLst>
              <a:ext uri="{FF2B5EF4-FFF2-40B4-BE49-F238E27FC236}">
                <a16:creationId xmlns:a16="http://schemas.microsoft.com/office/drawing/2014/main" id="{39853D09-4205-4CC7-83EB-288E886AC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8440"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69" name="Freeform: Shape 68">
            <a:extLst>
              <a:ext uri="{FF2B5EF4-FFF2-40B4-BE49-F238E27FC236}">
                <a16:creationId xmlns:a16="http://schemas.microsoft.com/office/drawing/2014/main" id="{0D040B79-3E73-4A31-840D-D6B9C9FDF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7511"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1" name="Freeform: Shape 70">
            <a:extLst>
              <a:ext uri="{FF2B5EF4-FFF2-40B4-BE49-F238E27FC236}">
                <a16:creationId xmlns:a16="http://schemas.microsoft.com/office/drawing/2014/main" id="{156C6AE5-3F8B-42AC-9EA4-1B686A11E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43820" y="5835650"/>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15" name="文字方塊 14">
            <a:extLst>
              <a:ext uri="{FF2B5EF4-FFF2-40B4-BE49-F238E27FC236}">
                <a16:creationId xmlns:a16="http://schemas.microsoft.com/office/drawing/2014/main" id="{8AF71E27-552D-6794-50EE-2CFFAEABC938}"/>
              </a:ext>
            </a:extLst>
          </p:cNvPr>
          <p:cNvSpPr txBox="1"/>
          <p:nvPr/>
        </p:nvSpPr>
        <p:spPr>
          <a:xfrm>
            <a:off x="0" y="569936"/>
            <a:ext cx="12192000" cy="1085918"/>
          </a:xfrm>
          <a:prstGeom prst="rect">
            <a:avLst/>
          </a:prstGeom>
        </p:spPr>
        <p:txBody>
          <a:bodyPr vert="horz" lIns="91440" tIns="45720" rIns="91440" bIns="45720" rtlCol="0" anchor="b">
            <a:normAutofit fontScale="77500" lnSpcReduction="20000"/>
          </a:bodyPr>
          <a:lstStyle/>
          <a:p>
            <a:pPr algn="ctr" defTabSz="914400">
              <a:lnSpc>
                <a:spcPct val="90000"/>
              </a:lnSpc>
              <a:spcBef>
                <a:spcPct val="0"/>
              </a:spcBef>
              <a:spcAft>
                <a:spcPts val="600"/>
              </a:spcAft>
            </a:pPr>
            <a:r>
              <a:rPr lang="zh-TW" altLang="en-US" sz="6000" b="1" kern="1200" dirty="0">
                <a:solidFill>
                  <a:schemeClr val="tx1"/>
                </a:solidFill>
                <a:latin typeface="文鼎ＰＯＰ－４" panose="020B0609010101010101" pitchFamily="49" charset="-120"/>
                <a:ea typeface="文鼎ＰＯＰ－４" panose="020B0609010101010101" pitchFamily="49" charset="-120"/>
                <a:cs typeface="文鼎ＰＯＰ－４" panose="020B0609010101010101" pitchFamily="49" charset="-120"/>
              </a:rPr>
              <a:t>機械設備源頭管理法令與執行訓練</a:t>
            </a:r>
            <a:r>
              <a:rPr lang="zh-TW" altLang="en-US" sz="6000" b="1" dirty="0">
                <a:latin typeface="文鼎ＰＯＰ－４" panose="020B0609010101010101" pitchFamily="49" charset="-120"/>
                <a:ea typeface="文鼎ＰＯＰ－４" panose="020B0609010101010101" pitchFamily="49" charset="-120"/>
                <a:cs typeface="文鼎ＰＯＰ－４" panose="020B0609010101010101" pitchFamily="49" charset="-120"/>
              </a:rPr>
              <a:t>活動場次</a:t>
            </a:r>
            <a:endParaRPr lang="zh-TW" altLang="en-US" sz="6000" b="1" kern="1200" dirty="0">
              <a:solidFill>
                <a:schemeClr val="tx1"/>
              </a:solidFill>
              <a:latin typeface="文鼎ＰＯＰ－４" panose="020B0609010101010101" pitchFamily="49" charset="-120"/>
              <a:ea typeface="文鼎ＰＯＰ－４" panose="020B0609010101010101" pitchFamily="49" charset="-120"/>
              <a:cs typeface="文鼎ＰＯＰ－４" panose="020B0609010101010101" pitchFamily="49" charset="-120"/>
            </a:endParaRPr>
          </a:p>
        </p:txBody>
      </p:sp>
      <p:graphicFrame>
        <p:nvGraphicFramePr>
          <p:cNvPr id="4" name="表格 3">
            <a:extLst>
              <a:ext uri="{FF2B5EF4-FFF2-40B4-BE49-F238E27FC236}">
                <a16:creationId xmlns:a16="http://schemas.microsoft.com/office/drawing/2014/main" id="{4266AECD-D576-5F61-F932-02E0701C4F78}"/>
              </a:ext>
            </a:extLst>
          </p:cNvPr>
          <p:cNvGraphicFramePr>
            <a:graphicFrameLocks noGrp="1"/>
          </p:cNvGraphicFramePr>
          <p:nvPr>
            <p:extLst>
              <p:ext uri="{D42A27DB-BD31-4B8C-83A1-F6EECF244321}">
                <p14:modId xmlns:p14="http://schemas.microsoft.com/office/powerpoint/2010/main" val="2935401970"/>
              </p:ext>
            </p:extLst>
          </p:nvPr>
        </p:nvGraphicFramePr>
        <p:xfrm>
          <a:off x="575552" y="1735447"/>
          <a:ext cx="11040895" cy="4500001"/>
        </p:xfrm>
        <a:graphic>
          <a:graphicData uri="http://schemas.openxmlformats.org/drawingml/2006/table">
            <a:tbl>
              <a:tblPr>
                <a:tableStyleId>{5C22544A-7EE6-4342-B048-85BDC9FD1C3A}</a:tableStyleId>
              </a:tblPr>
              <a:tblGrid>
                <a:gridCol w="672968">
                  <a:extLst>
                    <a:ext uri="{9D8B030D-6E8A-4147-A177-3AD203B41FA5}">
                      <a16:colId xmlns:a16="http://schemas.microsoft.com/office/drawing/2014/main" val="974465840"/>
                    </a:ext>
                  </a:extLst>
                </a:gridCol>
                <a:gridCol w="1093574">
                  <a:extLst>
                    <a:ext uri="{9D8B030D-6E8A-4147-A177-3AD203B41FA5}">
                      <a16:colId xmlns:a16="http://schemas.microsoft.com/office/drawing/2014/main" val="4186709776"/>
                    </a:ext>
                  </a:extLst>
                </a:gridCol>
                <a:gridCol w="1387998">
                  <a:extLst>
                    <a:ext uri="{9D8B030D-6E8A-4147-A177-3AD203B41FA5}">
                      <a16:colId xmlns:a16="http://schemas.microsoft.com/office/drawing/2014/main" val="1240527183"/>
                    </a:ext>
                  </a:extLst>
                </a:gridCol>
                <a:gridCol w="1177696">
                  <a:extLst>
                    <a:ext uri="{9D8B030D-6E8A-4147-A177-3AD203B41FA5}">
                      <a16:colId xmlns:a16="http://schemas.microsoft.com/office/drawing/2014/main" val="797759659"/>
                    </a:ext>
                  </a:extLst>
                </a:gridCol>
                <a:gridCol w="1177696">
                  <a:extLst>
                    <a:ext uri="{9D8B030D-6E8A-4147-A177-3AD203B41FA5}">
                      <a16:colId xmlns:a16="http://schemas.microsoft.com/office/drawing/2014/main" val="1296239306"/>
                    </a:ext>
                  </a:extLst>
                </a:gridCol>
                <a:gridCol w="672968">
                  <a:extLst>
                    <a:ext uri="{9D8B030D-6E8A-4147-A177-3AD203B41FA5}">
                      <a16:colId xmlns:a16="http://schemas.microsoft.com/office/drawing/2014/main" val="3960514278"/>
                    </a:ext>
                  </a:extLst>
                </a:gridCol>
                <a:gridCol w="1114605">
                  <a:extLst>
                    <a:ext uri="{9D8B030D-6E8A-4147-A177-3AD203B41FA5}">
                      <a16:colId xmlns:a16="http://schemas.microsoft.com/office/drawing/2014/main" val="1277106341"/>
                    </a:ext>
                  </a:extLst>
                </a:gridCol>
                <a:gridCol w="1387998">
                  <a:extLst>
                    <a:ext uri="{9D8B030D-6E8A-4147-A177-3AD203B41FA5}">
                      <a16:colId xmlns:a16="http://schemas.microsoft.com/office/drawing/2014/main" val="443092140"/>
                    </a:ext>
                  </a:extLst>
                </a:gridCol>
                <a:gridCol w="1177696">
                  <a:extLst>
                    <a:ext uri="{9D8B030D-6E8A-4147-A177-3AD203B41FA5}">
                      <a16:colId xmlns:a16="http://schemas.microsoft.com/office/drawing/2014/main" val="4249498904"/>
                    </a:ext>
                  </a:extLst>
                </a:gridCol>
                <a:gridCol w="1177696">
                  <a:extLst>
                    <a:ext uri="{9D8B030D-6E8A-4147-A177-3AD203B41FA5}">
                      <a16:colId xmlns:a16="http://schemas.microsoft.com/office/drawing/2014/main" val="2146371046"/>
                    </a:ext>
                  </a:extLst>
                </a:gridCol>
              </a:tblGrid>
              <a:tr h="409091">
                <a:tc>
                  <a:txBody>
                    <a:bodyPr/>
                    <a:lstStyle/>
                    <a:p>
                      <a:pPr algn="ctr" fontAlgn="ctr">
                        <a:buNone/>
                      </a:pP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場次</a:t>
                      </a:r>
                      <a:endParaRPr lang="zh-TW" altLang="en-US"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日期</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時間</a:t>
                      </a:r>
                      <a:endParaRPr lang="zh-TW" altLang="en-US"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職訓中心</a:t>
                      </a:r>
                      <a:endParaRPr lang="zh-TW" altLang="en-US"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報名網址</a:t>
                      </a:r>
                      <a:endParaRPr lang="zh-TW" altLang="en-US"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場次</a:t>
                      </a:r>
                      <a:endParaRPr lang="zh-TW" altLang="en-US"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日期</a:t>
                      </a:r>
                      <a:endParaRPr lang="zh-TW" altLang="en-US"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時間</a:t>
                      </a:r>
                      <a:endParaRPr lang="zh-TW" altLang="en-US"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職訓中心</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報名網址</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3946336672"/>
                  </a:ext>
                </a:extLst>
              </a:tr>
              <a:tr h="409091">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5</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20</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中壢</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2"/>
                        </a:rPr>
                        <a:t>點我報名</a:t>
                      </a:r>
                      <a:endParaRPr lang="zh-TW" altLang="en-US" sz="2200" b="1" i="0" u="sng"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11</a:t>
                      </a:r>
                      <a:endParaRPr lang="en-US" altLang="zh-TW"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7</a:t>
                      </a: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13</a:t>
                      </a: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台中</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3"/>
                        </a:rPr>
                        <a:t>點我報名</a:t>
                      </a:r>
                      <a:endParaRPr lang="zh-TW" altLang="en-US" sz="2200" b="1" i="0" u="sng"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1973310645"/>
                  </a:ext>
                </a:extLst>
              </a:tr>
              <a:tr h="409091">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2</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5</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25</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新北</a:t>
                      </a:r>
                      <a:endParaRPr lang="zh-TW" altLang="en-US"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rtl="0" fontAlgn="ctr">
                        <a:buNone/>
                      </a:pPr>
                      <a:r>
                        <a:rPr lang="zh-TW" altLang="en-US" sz="2200" b="1" u="sng"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hlinkClick r:id="rId4"/>
                        </a:rPr>
                        <a:t>點我報名</a:t>
                      </a:r>
                      <a:endParaRPr lang="zh-TW" altLang="en-US" sz="2200" b="1" i="0" u="sng"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12</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7</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14</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台中</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5"/>
                        </a:rPr>
                        <a:t>點我報名</a:t>
                      </a:r>
                      <a:endParaRPr lang="zh-TW" altLang="en-US" sz="2200" b="1" i="0" u="sng"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15569696"/>
                  </a:ext>
                </a:extLst>
              </a:tr>
              <a:tr h="409091">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3</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5</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29</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彰化</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6"/>
                        </a:rPr>
                        <a:t>點我報名</a:t>
                      </a:r>
                      <a:endParaRPr lang="zh-TW" altLang="en-US" sz="2200" b="1" i="0" u="sng"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13</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7</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19</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雲林</a:t>
                      </a:r>
                      <a:endParaRPr lang="zh-TW" altLang="en-US"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7"/>
                        </a:rPr>
                        <a:t>點我報名</a:t>
                      </a:r>
                      <a:endParaRPr lang="zh-TW" altLang="en-US" sz="2200" b="1" i="0" u="sng"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1470039430"/>
                  </a:ext>
                </a:extLst>
              </a:tr>
              <a:tr h="409091">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4</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桃園</a:t>
                      </a:r>
                      <a:endParaRPr lang="zh-TW" altLang="en-US"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8"/>
                        </a:rPr>
                        <a:t>點我報名</a:t>
                      </a:r>
                      <a:endParaRPr lang="zh-TW" altLang="en-US" sz="2200" b="1" i="0" u="sng"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14</a:t>
                      </a:r>
                      <a:endParaRPr lang="en-US" altLang="zh-TW"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7</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24</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台南</a:t>
                      </a:r>
                      <a:endParaRPr lang="zh-TW" altLang="en-US"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9"/>
                        </a:rPr>
                        <a:t>點我報名</a:t>
                      </a:r>
                      <a:endParaRPr lang="zh-TW" altLang="en-US" sz="2200" b="1" i="0" u="sng"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3764679284"/>
                  </a:ext>
                </a:extLst>
              </a:tr>
              <a:tr h="409091">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5</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5</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台中</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10"/>
                        </a:rPr>
                        <a:t>點我報名</a:t>
                      </a:r>
                      <a:endParaRPr lang="zh-TW" altLang="en-US" sz="2200" b="1" i="0" u="sng"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15</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8</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3</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新北</a:t>
                      </a:r>
                      <a:endParaRPr lang="zh-TW" altLang="en-US"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rtl="0" fontAlgn="ctr">
                        <a:buNone/>
                      </a:pPr>
                      <a:r>
                        <a:rPr lang="zh-TW" altLang="en-US" sz="22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11"/>
                        </a:rPr>
                        <a:t>點我報名</a:t>
                      </a:r>
                      <a:endParaRPr lang="zh-TW" altLang="en-US" sz="2200" b="1" i="0" u="sng"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3792428541"/>
                  </a:ext>
                </a:extLst>
              </a:tr>
              <a:tr h="409091">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6</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22</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高雄</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12"/>
                        </a:rPr>
                        <a:t>點我報名</a:t>
                      </a:r>
                      <a:endParaRPr lang="zh-TW" altLang="en-US" sz="2200" b="1" i="0" u="sng"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16</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8</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高雄</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hlinkClick r:id="rId13"/>
                        </a:rPr>
                        <a:t>點我報名</a:t>
                      </a:r>
                      <a:endParaRPr lang="zh-TW" altLang="en-US" sz="2200" b="1" i="0" u="sng"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2303080146"/>
                  </a:ext>
                </a:extLst>
              </a:tr>
              <a:tr h="409091">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7</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25</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新竹</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14"/>
                        </a:rPr>
                        <a:t>點我報名</a:t>
                      </a:r>
                      <a:endParaRPr lang="zh-TW" altLang="en-US" sz="2200" b="1" i="0" u="sng"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17</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8</a:t>
                      </a: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25</a:t>
                      </a: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雲林</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hlinkClick r:id="rId15"/>
                        </a:rPr>
                        <a:t>點我報名</a:t>
                      </a:r>
                      <a:endParaRPr lang="zh-TW" altLang="en-US" sz="2200" b="1" i="0" u="sng"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4119341523"/>
                  </a:ext>
                </a:extLst>
              </a:tr>
              <a:tr h="409091">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8</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29</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雲林</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16"/>
                        </a:rPr>
                        <a:t>點我報名</a:t>
                      </a:r>
                      <a:endParaRPr lang="zh-TW" altLang="en-US" sz="2200" b="1" i="0" u="sng"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18</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8</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26</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彰化</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hlinkClick r:id="rId17"/>
                        </a:rPr>
                        <a:t>點我報名</a:t>
                      </a:r>
                      <a:endParaRPr lang="zh-TW" altLang="en-US" sz="2200" b="1" i="0" u="sng"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550648127"/>
                  </a:ext>
                </a:extLst>
              </a:tr>
              <a:tr h="409091">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9</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7</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2</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台南</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18"/>
                        </a:rPr>
                        <a:t>點我報名</a:t>
                      </a:r>
                      <a:endParaRPr lang="zh-TW" altLang="en-US" sz="2200" b="1" i="0" u="sng"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19</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10</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7</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彰化</a:t>
                      </a:r>
                      <a:endParaRPr lang="zh-TW" altLang="en-US"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hlinkClick r:id="rId19"/>
                        </a:rPr>
                        <a:t>點我報名</a:t>
                      </a:r>
                      <a:endParaRPr lang="zh-TW" altLang="en-US" sz="2200" b="1" i="0" u="sng"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3594635529"/>
                  </a:ext>
                </a:extLst>
              </a:tr>
              <a:tr h="409091">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10</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7</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台南</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a:effectLst/>
                          <a:latin typeface="華康細圓體" panose="020F0309000000000000" pitchFamily="49" charset="-120"/>
                          <a:ea typeface="華康細圓體" panose="020F0309000000000000" pitchFamily="49" charset="-120"/>
                          <a:cs typeface="文鼎ＰＯＰ－４" panose="020B0609010101010101" pitchFamily="49" charset="-120"/>
                          <a:hlinkClick r:id="rId20"/>
                        </a:rPr>
                        <a:t>點我報名</a:t>
                      </a:r>
                      <a:endParaRPr lang="zh-TW" altLang="en-US" sz="2200" b="1" i="0" u="sng"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20</a:t>
                      </a:r>
                      <a:endParaRPr lang="en-US" altLang="zh-TW"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10</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8</a:t>
                      </a:r>
                      <a:r>
                        <a:rPr lang="zh-TW" altLang="en-US" sz="2200" b="1" u="none" strike="noStrike">
                          <a:effectLst/>
                          <a:latin typeface="華康細圓體" panose="020F0309000000000000" pitchFamily="49" charset="-120"/>
                          <a:ea typeface="華康細圓體" panose="020F0309000000000000" pitchFamily="49" charset="-120"/>
                          <a:cs typeface="文鼎ＰＯＰ－４" panose="020B0609010101010101" pitchFamily="49" charset="-120"/>
                        </a:rPr>
                        <a:t>日</a:t>
                      </a:r>
                      <a:endParaRPr lang="zh-TW" altLang="en-US" sz="2200" b="1" i="0" u="none" strike="noStrike">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en-US" altLang="zh-TW"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endParaRPr lang="en-US" altLang="zh-TW"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none"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rPr>
                        <a:t>高雄</a:t>
                      </a:r>
                      <a:endParaRPr lang="zh-TW" altLang="en-US" sz="2200" b="1" i="0" u="none"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tc>
                  <a:txBody>
                    <a:bodyPr/>
                    <a:lstStyle/>
                    <a:p>
                      <a:pPr algn="ctr" fontAlgn="ctr">
                        <a:buNone/>
                      </a:pPr>
                      <a:r>
                        <a:rPr lang="zh-TW" altLang="en-US" sz="2200" b="1" u="sng" strike="noStrike" dirty="0">
                          <a:effectLst/>
                          <a:latin typeface="華康細圓體" panose="020F0309000000000000" pitchFamily="49" charset="-120"/>
                          <a:ea typeface="華康細圓體" panose="020F0309000000000000" pitchFamily="49" charset="-120"/>
                          <a:cs typeface="文鼎ＰＯＰ－４" panose="020B0609010101010101" pitchFamily="49" charset="-120"/>
                          <a:hlinkClick r:id="rId21"/>
                        </a:rPr>
                        <a:t>點我報名</a:t>
                      </a:r>
                      <a:endParaRPr lang="zh-TW" altLang="en-US" sz="2200" b="1" i="0" u="sng" strike="noStrike" dirty="0">
                        <a:solidFill>
                          <a:srgbClr val="000000"/>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4206663899"/>
                  </a:ext>
                </a:extLst>
              </a:tr>
            </a:tbl>
          </a:graphicData>
        </a:graphic>
      </p:graphicFrame>
    </p:spTree>
    <p:extLst>
      <p:ext uri="{BB962C8B-B14F-4D97-AF65-F5344CB8AC3E}">
        <p14:creationId xmlns:p14="http://schemas.microsoft.com/office/powerpoint/2010/main" val="1588163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F04C625-5E70-1D06-A4B6-D364A111ADF5}"/>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ADCAF8-8823-4E89-8612-21029831A4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8CA07B2-0819-4B62-9425-7A52BBDD70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grpSp>
        <p:nvGrpSpPr>
          <p:cNvPr id="13" name="Group 12">
            <a:extLst>
              <a:ext uri="{FF2B5EF4-FFF2-40B4-BE49-F238E27FC236}">
                <a16:creationId xmlns:a16="http://schemas.microsoft.com/office/drawing/2014/main" id="{DA02BEE4-A5D4-40AF-882D-49D34B086F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p:grpSpPr>
        <p:sp>
          <p:nvSpPr>
            <p:cNvPr id="14" name="Freeform: Shape 13">
              <a:extLst>
                <a:ext uri="{FF2B5EF4-FFF2-40B4-BE49-F238E27FC236}">
                  <a16:creationId xmlns:a16="http://schemas.microsoft.com/office/drawing/2014/main" id="{0F5843EB-154F-4459-8954-BB1DF64BBD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75905135-55D9-431B-8D5A-4C5C92B1F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accent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9B732812-A0BB-4324-B390-DFEF26C109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01FEC055-6F76-4E20-BC93-76C2F58EAF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D74CD21D-122E-4F3D-82AF-F4A37C278A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5A7FF51F-3820-41BE-8690-7E758ECFA7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gradFill>
              <a:gsLst>
                <a:gs pos="813">
                  <a:schemeClr val="bg1">
                    <a:alpha val="41000"/>
                  </a:schemeClr>
                </a:gs>
                <a:gs pos="20000">
                  <a:schemeClr val="accent5">
                    <a:lumMod val="85000"/>
                    <a:alpha val="56000"/>
                  </a:schemeClr>
                </a:gs>
                <a:gs pos="44000">
                  <a:schemeClr val="accent6">
                    <a:lumMod val="40000"/>
                    <a:lumOff val="60000"/>
                    <a:alpha val="57000"/>
                  </a:schemeClr>
                </a:gs>
                <a:gs pos="100000">
                  <a:schemeClr val="bg1">
                    <a:alpha val="59000"/>
                  </a:schemeClr>
                </a:gs>
                <a:gs pos="74000">
                  <a:schemeClr val="accent1">
                    <a:lumMod val="91000"/>
                    <a:lumOff val="9000"/>
                    <a:alpha val="34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85EAD889-EA4D-485F-BA9C-F6473A4329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4" name="標題 1">
            <a:extLst>
              <a:ext uri="{FF2B5EF4-FFF2-40B4-BE49-F238E27FC236}">
                <a16:creationId xmlns:a16="http://schemas.microsoft.com/office/drawing/2014/main" id="{364845D7-4E20-726C-C9E6-8D1B7EF787B0}"/>
              </a:ext>
            </a:extLst>
          </p:cNvPr>
          <p:cNvSpPr>
            <a:spLocks noGrp="1"/>
          </p:cNvSpPr>
          <p:nvPr>
            <p:ph type="title"/>
          </p:nvPr>
        </p:nvSpPr>
        <p:spPr>
          <a:xfrm>
            <a:off x="2028278" y="2750541"/>
            <a:ext cx="8327927" cy="1356918"/>
          </a:xfrm>
        </p:spPr>
        <p:txBody>
          <a:bodyPr vert="horz" lIns="91440" tIns="45720" rIns="91440" bIns="45720" rtlCol="0" anchor="b">
            <a:normAutofit fontScale="90000"/>
          </a:bodyPr>
          <a:lstStyle/>
          <a:p>
            <a:pPr algn="ctr">
              <a:lnSpc>
                <a:spcPct val="150000"/>
              </a:lnSpc>
            </a:pPr>
            <a:r>
              <a:rPr lang="zh-TW" altLang="en-US" sz="5000" b="1" dirty="0">
                <a:solidFill>
                  <a:schemeClr val="tx1">
                    <a:lumMod val="85000"/>
                    <a:lumOff val="15000"/>
                  </a:schemeClr>
                </a:solidFill>
                <a:latin typeface="華康細圓體" panose="020F0309000000000000" pitchFamily="49" charset="-120"/>
                <a:ea typeface="華康細圓體" panose="020F0309000000000000" pitchFamily="49" charset="-120"/>
              </a:rPr>
              <a:t>主題訓練二</a:t>
            </a:r>
            <a:br>
              <a:rPr lang="zh-TW" altLang="en-US" sz="5000" b="1" dirty="0">
                <a:solidFill>
                  <a:schemeClr val="tx1">
                    <a:lumMod val="85000"/>
                    <a:lumOff val="15000"/>
                  </a:schemeClr>
                </a:solidFill>
                <a:latin typeface="華康細圓體" panose="020F0309000000000000" pitchFamily="49" charset="-120"/>
                <a:ea typeface="華康細圓體" panose="020F0309000000000000" pitchFamily="49" charset="-120"/>
              </a:rPr>
            </a:br>
            <a:r>
              <a:rPr lang="zh-TW" altLang="en-US" sz="5000" b="1" dirty="0">
                <a:solidFill>
                  <a:schemeClr val="tx1">
                    <a:lumMod val="85000"/>
                    <a:lumOff val="15000"/>
                  </a:schemeClr>
                </a:solidFill>
                <a:latin typeface="華康細圓體" panose="020F0309000000000000" pitchFamily="49" charset="-120"/>
                <a:ea typeface="華康細圓體" panose="020F0309000000000000" pitchFamily="49" charset="-120"/>
              </a:rPr>
              <a:t>機械設備安全防護技術研討訓練</a:t>
            </a:r>
            <a:endParaRPr lang="en-US" altLang="zh-TW" sz="5000" b="1" dirty="0">
              <a:solidFill>
                <a:schemeClr val="tx1">
                  <a:lumMod val="85000"/>
                  <a:lumOff val="15000"/>
                </a:schemeClr>
              </a:solidFill>
              <a:latin typeface="華康細圓體" panose="020F0309000000000000" pitchFamily="49" charset="-120"/>
              <a:ea typeface="華康細圓體" panose="020F0309000000000000" pitchFamily="49" charset="-120"/>
            </a:endParaRPr>
          </a:p>
        </p:txBody>
      </p:sp>
    </p:spTree>
    <p:extLst>
      <p:ext uri="{BB962C8B-B14F-4D97-AF65-F5344CB8AC3E}">
        <p14:creationId xmlns:p14="http://schemas.microsoft.com/office/powerpoint/2010/main" val="2681457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114CB93-66F9-12F6-91D8-B9CD1DCDB4D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AC0D311-7804-DDB7-8814-0B54E2FB5E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9327AB-DF89-888E-9B80-B08A3B07CD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id="{166B81FA-683B-4F89-1929-4F70D685585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19E744BC-7190-5473-26B9-9AB60CD576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A9742231-7B35-6B25-FBCF-EEAB129090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Freeform: Shape 14">
              <a:extLst>
                <a:ext uri="{FF2B5EF4-FFF2-40B4-BE49-F238E27FC236}">
                  <a16:creationId xmlns:a16="http://schemas.microsoft.com/office/drawing/2014/main" id="{378978E3-F3C7-A9D4-EC5C-E7370B542E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116F608B-EAF0-B71E-E0AD-A3DC3D532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8" name="Group 17">
            <a:extLst>
              <a:ext uri="{FF2B5EF4-FFF2-40B4-BE49-F238E27FC236}">
                <a16:creationId xmlns:a16="http://schemas.microsoft.com/office/drawing/2014/main" id="{16D37AB0-B5C9-D106-3FC7-9E5A8B4A1D2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19" name="Freeform: Shape 18">
              <a:extLst>
                <a:ext uri="{FF2B5EF4-FFF2-40B4-BE49-F238E27FC236}">
                  <a16:creationId xmlns:a16="http://schemas.microsoft.com/office/drawing/2014/main" id="{9410BB40-AE8A-7561-7F36-F004676B5B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173A6C04-40FC-6FB7-FE9D-3C7C453F4E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Shape 20">
              <a:extLst>
                <a:ext uri="{FF2B5EF4-FFF2-40B4-BE49-F238E27FC236}">
                  <a16:creationId xmlns:a16="http://schemas.microsoft.com/office/drawing/2014/main" id="{B6A69096-885B-F48E-DAE4-FE1E494B26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644BE0E7-9737-8295-AA86-4487B659B1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4" name="標題 1">
            <a:extLst>
              <a:ext uri="{FF2B5EF4-FFF2-40B4-BE49-F238E27FC236}">
                <a16:creationId xmlns:a16="http://schemas.microsoft.com/office/drawing/2014/main" id="{DA112960-F2BF-60DA-26C3-448D2B135739}"/>
              </a:ext>
            </a:extLst>
          </p:cNvPr>
          <p:cNvSpPr>
            <a:spLocks noGrp="1"/>
          </p:cNvSpPr>
          <p:nvPr>
            <p:ph type="title"/>
          </p:nvPr>
        </p:nvSpPr>
        <p:spPr>
          <a:xfrm>
            <a:off x="446560" y="1543727"/>
            <a:ext cx="4659813" cy="572061"/>
          </a:xfrm>
        </p:spPr>
        <p:txBody>
          <a:bodyPr vert="horz" lIns="109728" tIns="109728" rIns="109728" bIns="91440" rtlCol="0" anchor="b">
            <a:noAutofit/>
          </a:bodyPr>
          <a:lstStyle/>
          <a:p>
            <a:pPr>
              <a:lnSpc>
                <a:spcPct val="120000"/>
              </a:lnSpc>
            </a:pPr>
            <a:r>
              <a:rPr lang="zh-TW" altLang="en-US" sz="2700" b="1" dirty="0">
                <a:latin typeface="華康細圓體" panose="020F0309000000000000" pitchFamily="49" charset="-120"/>
                <a:ea typeface="華康細圓體" panose="020F0309000000000000" pitchFamily="49" charset="-120"/>
              </a:rPr>
              <a:t>●目的●</a:t>
            </a:r>
            <a:endParaRPr lang="en-US" altLang="zh-TW" sz="2700" b="1" dirty="0">
              <a:latin typeface="華康細圓體" panose="020F0309000000000000" pitchFamily="49" charset="-120"/>
              <a:ea typeface="華康細圓體" panose="020F0309000000000000" pitchFamily="49" charset="-120"/>
            </a:endParaRPr>
          </a:p>
        </p:txBody>
      </p:sp>
      <p:sp>
        <p:nvSpPr>
          <p:cNvPr id="5" name="文字方塊 4">
            <a:extLst>
              <a:ext uri="{FF2B5EF4-FFF2-40B4-BE49-F238E27FC236}">
                <a16:creationId xmlns:a16="http://schemas.microsoft.com/office/drawing/2014/main" id="{031EFDAD-CF8A-7C9D-933D-3D1EFE69AC28}"/>
              </a:ext>
            </a:extLst>
          </p:cNvPr>
          <p:cNvSpPr txBox="1"/>
          <p:nvPr/>
        </p:nvSpPr>
        <p:spPr>
          <a:xfrm>
            <a:off x="446561" y="2244320"/>
            <a:ext cx="5136092" cy="3196944"/>
          </a:xfrm>
          <a:prstGeom prst="rect">
            <a:avLst/>
          </a:prstGeom>
        </p:spPr>
        <p:txBody>
          <a:bodyPr vert="horz" lIns="109728" tIns="109728" rIns="109728" bIns="91440" rtlCol="0">
            <a:noAutofit/>
          </a:bodyPr>
          <a:lstStyle/>
          <a:p>
            <a:pPr marL="0" marR="0" lvl="0" indent="0" algn="just" defTabSz="457200" rtl="0" eaLnBrk="0" fontAlgn="auto" latinLnBrk="0" hangingPunct="0">
              <a:lnSpc>
                <a:spcPct val="140000"/>
              </a:lnSpc>
              <a:spcBef>
                <a:spcPts val="930"/>
              </a:spcBef>
              <a:spcAft>
                <a:spcPts val="0"/>
              </a:spcAft>
              <a:buClrTx/>
              <a:buSzTx/>
              <a:buFont typeface="Corbel" panose="020B0503020204020204" pitchFamily="34" charset="0"/>
              <a:buNone/>
              <a:tabLst/>
              <a:defRPr/>
            </a:pPr>
            <a:r>
              <a:rPr kumimoji="0" lang="zh-TW" altLang="en-US" sz="1800" b="1" i="0" u="none" strike="noStrike" kern="1200" cap="none" spc="150" normalizeH="0" baseline="0" noProof="0" dirty="0">
                <a:ln>
                  <a:noFill/>
                </a:ln>
                <a:effectLst/>
                <a:uLnTx/>
                <a:uFillTx/>
                <a:latin typeface="華康細圓體" panose="020F0309000000000000" pitchFamily="49" charset="-120"/>
                <a:ea typeface="華康細圓體" panose="020F0309000000000000" pitchFamily="49" charset="-120"/>
                <a:cs typeface="+mn-cs"/>
              </a:rPr>
              <a:t>本活動旨在推廣機械設備安全防護技術與 </a:t>
            </a:r>
            <a:r>
              <a:rPr kumimoji="0" lang="en-US" altLang="zh-TW" sz="1800" b="1" i="0" u="none" strike="noStrike" kern="1200" cap="none" spc="150" normalizeH="0" baseline="0" noProof="0" dirty="0">
                <a:ln>
                  <a:noFill/>
                </a:ln>
                <a:effectLst/>
                <a:uLnTx/>
                <a:uFillTx/>
                <a:latin typeface="華康細圓體" panose="020F0309000000000000" pitchFamily="49" charset="-120"/>
                <a:ea typeface="華康細圓體" panose="020F0309000000000000" pitchFamily="49" charset="-120"/>
                <a:cs typeface="+mn-cs"/>
              </a:rPr>
              <a:t>LOTO</a:t>
            </a:r>
            <a:r>
              <a:rPr kumimoji="0" lang="zh-TW" altLang="en-US" sz="1800" b="1" i="0" u="none" strike="noStrike" kern="1200" cap="none" spc="150" normalizeH="0" baseline="0" noProof="0" dirty="0">
                <a:ln>
                  <a:noFill/>
                </a:ln>
                <a:effectLst/>
                <a:uLnTx/>
                <a:uFillTx/>
                <a:latin typeface="華康細圓體" panose="020F0309000000000000" pitchFamily="49" charset="-120"/>
                <a:ea typeface="華康細圓體" panose="020F0309000000000000" pitchFamily="49" charset="-120"/>
                <a:cs typeface="+mn-cs"/>
              </a:rPr>
              <a:t>（上鎖掛牌）制度之實務應用。有別於傳統理論授課，本訓練特別導入實體教具演示並安排學員實作練習。期能透過臨場演練深化相關作業人員之安全意識，確實提升防護技術之現場落實度，進而有效降低機械操作風險，建構安全之工作環境</a:t>
            </a:r>
          </a:p>
        </p:txBody>
      </p:sp>
      <p:sp>
        <p:nvSpPr>
          <p:cNvPr id="6" name="標題 1">
            <a:extLst>
              <a:ext uri="{FF2B5EF4-FFF2-40B4-BE49-F238E27FC236}">
                <a16:creationId xmlns:a16="http://schemas.microsoft.com/office/drawing/2014/main" id="{C4531B87-7DF0-30AA-A1EE-21261E232E59}"/>
              </a:ext>
            </a:extLst>
          </p:cNvPr>
          <p:cNvSpPr txBox="1">
            <a:spLocks/>
          </p:cNvSpPr>
          <p:nvPr/>
        </p:nvSpPr>
        <p:spPr>
          <a:xfrm>
            <a:off x="6406252" y="468787"/>
            <a:ext cx="4659813" cy="770502"/>
          </a:xfrm>
          <a:prstGeom prst="rect">
            <a:avLst/>
          </a:prstGeom>
        </p:spPr>
        <p:txBody>
          <a:bodyPr vert="horz" lIns="109728" tIns="109728" rIns="109728" bIns="91440" rtlCol="0" anchor="b">
            <a:normAutofit/>
          </a:bodyPr>
          <a:lstStyle>
            <a:lvl1pPr algn="l" defTabSz="914400" rtl="0" eaLnBrk="1" latinLnBrk="0" hangingPunct="1">
              <a:lnSpc>
                <a:spcPct val="130000"/>
              </a:lnSpc>
              <a:spcBef>
                <a:spcPct val="0"/>
              </a:spcBef>
              <a:buNone/>
              <a:defRPr sz="3200" b="1" kern="1200" spc="1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20000"/>
              </a:lnSpc>
              <a:spcBef>
                <a:spcPct val="0"/>
              </a:spcBef>
              <a:spcAft>
                <a:spcPts val="0"/>
              </a:spcAft>
              <a:buClrTx/>
              <a:buSzTx/>
              <a:buFontTx/>
              <a:buNone/>
              <a:tabLst/>
              <a:defRPr/>
            </a:pPr>
            <a:r>
              <a:rPr kumimoji="0" lang="zh-TW" altLang="en-US" sz="2700" b="1" i="0" u="none" strike="noStrike" kern="1200" cap="none" spc="150" normalizeH="0" baseline="0" noProof="0" dirty="0">
                <a:ln>
                  <a:noFill/>
                </a:ln>
                <a:solidFill>
                  <a:schemeClr val="tx1"/>
                </a:solidFill>
                <a:effectLst/>
                <a:uLnTx/>
                <a:uFillTx/>
                <a:latin typeface="華康細圓體" panose="020F0309000000000000" pitchFamily="49" charset="-120"/>
                <a:ea typeface="華康細圓體" panose="020F0309000000000000" pitchFamily="49" charset="-120"/>
                <a:cs typeface="+mj-cs"/>
              </a:rPr>
              <a:t>●參加對象●</a:t>
            </a:r>
            <a:endParaRPr kumimoji="0" lang="en-US" altLang="zh-TW" sz="2700" b="1" i="0" u="none" strike="noStrike" kern="1200" cap="none" spc="150" normalizeH="0" baseline="0" noProof="0" dirty="0">
              <a:ln>
                <a:noFill/>
              </a:ln>
              <a:solidFill>
                <a:schemeClr val="tx1"/>
              </a:solidFill>
              <a:effectLst/>
              <a:uLnTx/>
              <a:uFillTx/>
              <a:latin typeface="華康細圓體" panose="020F0309000000000000" pitchFamily="49" charset="-120"/>
              <a:ea typeface="華康細圓體" panose="020F0309000000000000" pitchFamily="49" charset="-120"/>
              <a:cs typeface="+mj-cs"/>
            </a:endParaRPr>
          </a:p>
        </p:txBody>
      </p:sp>
      <p:sp>
        <p:nvSpPr>
          <p:cNvPr id="7" name="文字方塊 6">
            <a:extLst>
              <a:ext uri="{FF2B5EF4-FFF2-40B4-BE49-F238E27FC236}">
                <a16:creationId xmlns:a16="http://schemas.microsoft.com/office/drawing/2014/main" id="{374DC1B6-97E8-0F49-5DB0-E93CBAA58435}"/>
              </a:ext>
            </a:extLst>
          </p:cNvPr>
          <p:cNvSpPr txBox="1"/>
          <p:nvPr/>
        </p:nvSpPr>
        <p:spPr>
          <a:xfrm>
            <a:off x="6406253" y="1367820"/>
            <a:ext cx="5136092" cy="1384385"/>
          </a:xfrm>
          <a:prstGeom prst="rect">
            <a:avLst/>
          </a:prstGeom>
        </p:spPr>
        <p:txBody>
          <a:bodyPr vert="horz" lIns="109728" tIns="109728" rIns="109728" bIns="91440" rtlCol="0">
            <a:normAutofit/>
          </a:bodyPr>
          <a:lstStyle/>
          <a:p>
            <a:pPr marL="0" marR="0" lvl="0" indent="0" algn="l" defTabSz="457200" rtl="0" eaLnBrk="1" fontAlgn="auto" latinLnBrk="0" hangingPunct="1">
              <a:lnSpc>
                <a:spcPct val="140000"/>
              </a:lnSpc>
              <a:spcBef>
                <a:spcPts val="930"/>
              </a:spcBef>
              <a:spcAft>
                <a:spcPts val="0"/>
              </a:spcAft>
              <a:buClrTx/>
              <a:buSzTx/>
              <a:buFont typeface="Corbel" panose="020B0503020204020204" pitchFamily="34" charset="0"/>
              <a:buNone/>
              <a:tabLst/>
              <a:defRPr/>
            </a:pPr>
            <a:r>
              <a:rPr kumimoji="0" lang="zh-TW" altLang="en-US" sz="1800" b="1" i="0" u="none" strike="noStrike" kern="1200" cap="none" spc="150" normalizeH="0" baseline="0" noProof="0" dirty="0">
                <a:ln>
                  <a:noFill/>
                </a:ln>
                <a:effectLst/>
                <a:uLnTx/>
                <a:uFillTx/>
                <a:latin typeface="華康細圓體" panose="020F0309000000000000" pitchFamily="49" charset="-120"/>
                <a:ea typeface="華康細圓體" panose="020F0309000000000000" pitchFamily="49" charset="-120"/>
                <a:cs typeface="+mn-cs"/>
              </a:rPr>
              <a:t>以機械設備之操作、維修、保養人員及職安衛管理人員為優先。</a:t>
            </a:r>
          </a:p>
        </p:txBody>
      </p:sp>
      <p:sp>
        <p:nvSpPr>
          <p:cNvPr id="9" name="標題 1">
            <a:extLst>
              <a:ext uri="{FF2B5EF4-FFF2-40B4-BE49-F238E27FC236}">
                <a16:creationId xmlns:a16="http://schemas.microsoft.com/office/drawing/2014/main" id="{40CCEA0F-420E-142C-C80A-B547D26B67F2}"/>
              </a:ext>
            </a:extLst>
          </p:cNvPr>
          <p:cNvSpPr txBox="1">
            <a:spLocks/>
          </p:cNvSpPr>
          <p:nvPr/>
        </p:nvSpPr>
        <p:spPr>
          <a:xfrm>
            <a:off x="6406252" y="3509765"/>
            <a:ext cx="4659813" cy="681888"/>
          </a:xfrm>
          <a:prstGeom prst="rect">
            <a:avLst/>
          </a:prstGeom>
        </p:spPr>
        <p:txBody>
          <a:bodyPr vert="horz" lIns="109728" tIns="109728" rIns="109728" bIns="91440" rtlCol="0" anchor="b">
            <a:normAutofit/>
          </a:bodyPr>
          <a:lstStyle>
            <a:lvl1pPr algn="l" defTabSz="914400" rtl="0" eaLnBrk="1" latinLnBrk="0" hangingPunct="1">
              <a:lnSpc>
                <a:spcPct val="130000"/>
              </a:lnSpc>
              <a:spcBef>
                <a:spcPct val="0"/>
              </a:spcBef>
              <a:buNone/>
              <a:defRPr sz="3200" b="1" kern="1200" spc="1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20000"/>
              </a:lnSpc>
              <a:spcBef>
                <a:spcPct val="0"/>
              </a:spcBef>
              <a:spcAft>
                <a:spcPts val="0"/>
              </a:spcAft>
              <a:buClrTx/>
              <a:buSzTx/>
              <a:buFontTx/>
              <a:buNone/>
              <a:tabLst/>
              <a:defRPr/>
            </a:pPr>
            <a:r>
              <a:rPr kumimoji="0" lang="zh-TW" altLang="en-US" sz="2700" b="1" i="0" u="none" strike="noStrike" kern="1200" cap="none" spc="150" normalizeH="0" baseline="0" noProof="0" dirty="0">
                <a:ln>
                  <a:noFill/>
                </a:ln>
                <a:solidFill>
                  <a:schemeClr val="tx1"/>
                </a:solidFill>
                <a:effectLst/>
                <a:uLnTx/>
                <a:uFillTx/>
                <a:latin typeface="華康細圓體" panose="020F0309000000000000" pitchFamily="49" charset="-120"/>
                <a:ea typeface="華康細圓體" panose="020F0309000000000000" pitchFamily="49" charset="-120"/>
                <a:cs typeface="+mj-cs"/>
              </a:rPr>
              <a:t>●活動內容簡介●</a:t>
            </a:r>
            <a:endParaRPr kumimoji="0" lang="en-US" altLang="zh-TW" sz="2700" b="1" i="0" u="none" strike="noStrike" kern="1200" cap="none" spc="150" normalizeH="0" baseline="0" noProof="0" dirty="0">
              <a:ln>
                <a:noFill/>
              </a:ln>
              <a:solidFill>
                <a:schemeClr val="tx1"/>
              </a:solidFill>
              <a:effectLst/>
              <a:uLnTx/>
              <a:uFillTx/>
              <a:latin typeface="華康細圓體" panose="020F0309000000000000" pitchFamily="49" charset="-120"/>
              <a:ea typeface="華康細圓體" panose="020F0309000000000000" pitchFamily="49" charset="-120"/>
              <a:cs typeface="+mj-cs"/>
            </a:endParaRPr>
          </a:p>
        </p:txBody>
      </p:sp>
      <p:sp>
        <p:nvSpPr>
          <p:cNvPr id="11" name="文字方塊 10">
            <a:extLst>
              <a:ext uri="{FF2B5EF4-FFF2-40B4-BE49-F238E27FC236}">
                <a16:creationId xmlns:a16="http://schemas.microsoft.com/office/drawing/2014/main" id="{0BCF9CFB-619C-1A7C-9535-999A9C89C85B}"/>
              </a:ext>
            </a:extLst>
          </p:cNvPr>
          <p:cNvSpPr txBox="1"/>
          <p:nvPr/>
        </p:nvSpPr>
        <p:spPr>
          <a:xfrm>
            <a:off x="6142776" y="4287812"/>
            <a:ext cx="5987510" cy="2127038"/>
          </a:xfrm>
          <a:prstGeom prst="rect">
            <a:avLst/>
          </a:prstGeom>
        </p:spPr>
        <p:txBody>
          <a:bodyPr vert="horz" lIns="109728" tIns="109728" rIns="109728" bIns="91440" rtlCol="0">
            <a:noAutofit/>
          </a:bodyPr>
          <a:lstStyle/>
          <a:p>
            <a:pPr marL="0" marR="0" lvl="0" indent="0" algn="l" defTabSz="457200" rtl="0" eaLnBrk="1" fontAlgn="auto" latinLnBrk="0" hangingPunct="1">
              <a:lnSpc>
                <a:spcPct val="140000"/>
              </a:lnSpc>
              <a:spcBef>
                <a:spcPts val="930"/>
              </a:spcBef>
              <a:spcAft>
                <a:spcPts val="0"/>
              </a:spcAft>
              <a:buClrTx/>
              <a:buSzTx/>
              <a:buFont typeface="Corbel" panose="020B0503020204020204" pitchFamily="34" charset="0"/>
              <a:buNone/>
              <a:tabLst/>
              <a:defRPr/>
            </a:pPr>
            <a:r>
              <a:rPr kumimoji="0" lang="zh-TW" altLang="en-US" sz="1800" b="1" i="0" u="none" strike="noStrike" kern="1200" cap="none" spc="150" normalizeH="0" baseline="0" noProof="0" dirty="0">
                <a:ln>
                  <a:noFill/>
                </a:ln>
                <a:effectLst/>
                <a:uLnTx/>
                <a:uFillTx/>
                <a:latin typeface="華康細圓體" panose="020F0309000000000000" pitchFamily="49" charset="-120"/>
                <a:ea typeface="華康細圓體" panose="020F0309000000000000" pitchFamily="49" charset="-120"/>
                <a:cs typeface="+mn-cs"/>
              </a:rPr>
              <a:t>一、機械設備常見危害與安全管理實務</a:t>
            </a:r>
          </a:p>
          <a:p>
            <a:pPr marL="0" marR="0" lvl="0" indent="0" algn="l" defTabSz="457200" rtl="0" eaLnBrk="1" fontAlgn="auto" latinLnBrk="0" hangingPunct="1">
              <a:lnSpc>
                <a:spcPct val="140000"/>
              </a:lnSpc>
              <a:spcBef>
                <a:spcPts val="930"/>
              </a:spcBef>
              <a:spcAft>
                <a:spcPts val="0"/>
              </a:spcAft>
              <a:buClrTx/>
              <a:buSzTx/>
              <a:buFont typeface="Corbel" panose="020B0503020204020204" pitchFamily="34" charset="0"/>
              <a:buNone/>
              <a:tabLst/>
              <a:defRPr/>
            </a:pPr>
            <a:r>
              <a:rPr kumimoji="0" lang="zh-TW" altLang="en-US" sz="1800" b="1" i="0" u="none" strike="noStrike" kern="1200" cap="none" spc="150" normalizeH="0" baseline="0" noProof="0" dirty="0">
                <a:ln>
                  <a:noFill/>
                </a:ln>
                <a:effectLst/>
                <a:uLnTx/>
                <a:uFillTx/>
                <a:latin typeface="華康細圓體" panose="020F0309000000000000" pitchFamily="49" charset="-120"/>
                <a:ea typeface="華康細圓體" panose="020F0309000000000000" pitchFamily="49" charset="-120"/>
                <a:cs typeface="+mn-cs"/>
              </a:rPr>
              <a:t>二、機械設備安全防護技術之應用</a:t>
            </a:r>
            <a:r>
              <a:rPr kumimoji="0" lang="en-US" altLang="zh-TW" sz="1800" b="1" i="0" u="none" strike="noStrike" kern="1200" cap="none" spc="150" normalizeH="0" baseline="0" noProof="0" dirty="0">
                <a:ln>
                  <a:noFill/>
                </a:ln>
                <a:effectLst/>
                <a:uLnTx/>
                <a:uFillTx/>
                <a:latin typeface="華康細圓體" panose="020F0309000000000000" pitchFamily="49" charset="-120"/>
                <a:ea typeface="華康細圓體" panose="020F0309000000000000" pitchFamily="49" charset="-120"/>
                <a:cs typeface="+mn-cs"/>
              </a:rPr>
              <a:t>(</a:t>
            </a:r>
            <a:r>
              <a:rPr kumimoji="0" lang="zh-TW" altLang="en-US" sz="1800" b="1" i="0" u="none" strike="noStrike" kern="1200" cap="none" spc="150" normalizeH="0" baseline="0" noProof="0" dirty="0">
                <a:ln>
                  <a:noFill/>
                </a:ln>
                <a:effectLst/>
                <a:uLnTx/>
                <a:uFillTx/>
                <a:latin typeface="華康細圓體" panose="020F0309000000000000" pitchFamily="49" charset="-120"/>
                <a:ea typeface="華康細圓體" panose="020F0309000000000000" pitchFamily="49" charset="-120"/>
                <a:cs typeface="+mn-cs"/>
              </a:rPr>
              <a:t>教具實習活動</a:t>
            </a:r>
            <a:r>
              <a:rPr kumimoji="0" lang="en-US" altLang="zh-TW" sz="1800" b="1" i="0" u="none" strike="noStrike" kern="1200" cap="none" spc="150" normalizeH="0" baseline="0" noProof="0" dirty="0">
                <a:ln>
                  <a:noFill/>
                </a:ln>
                <a:effectLst/>
                <a:uLnTx/>
                <a:uFillTx/>
                <a:latin typeface="華康細圓體" panose="020F0309000000000000" pitchFamily="49" charset="-120"/>
                <a:ea typeface="華康細圓體" panose="020F0309000000000000" pitchFamily="49" charset="-120"/>
                <a:cs typeface="+mn-cs"/>
              </a:rPr>
              <a:t>)</a:t>
            </a:r>
          </a:p>
        </p:txBody>
      </p:sp>
    </p:spTree>
    <p:extLst>
      <p:ext uri="{BB962C8B-B14F-4D97-AF65-F5344CB8AC3E}">
        <p14:creationId xmlns:p14="http://schemas.microsoft.com/office/powerpoint/2010/main" val="4169468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5D30D98-8455-6E4C-D2CF-93A75B8375BC}"/>
            </a:ext>
          </a:extLst>
        </p:cNvPr>
        <p:cNvGrpSpPr/>
        <p:nvPr/>
      </p:nvGrpSpPr>
      <p:grpSpPr>
        <a:xfrm>
          <a:off x="0" y="0"/>
          <a:ext cx="0" cy="0"/>
          <a:chOff x="0" y="0"/>
          <a:chExt cx="0" cy="0"/>
        </a:xfrm>
      </p:grpSpPr>
      <p:sp useBgFill="1">
        <p:nvSpPr>
          <p:cNvPr id="58" name="Rectangle 52">
            <a:extLst>
              <a:ext uri="{FF2B5EF4-FFF2-40B4-BE49-F238E27FC236}">
                <a16:creationId xmlns:a16="http://schemas.microsoft.com/office/drawing/2014/main" id="{2B577FF9-3543-4875-815D-3D87BD8A2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0" name="Freeform: Shape 54">
            <a:extLst>
              <a:ext uri="{FF2B5EF4-FFF2-40B4-BE49-F238E27FC236}">
                <a16:creationId xmlns:a16="http://schemas.microsoft.com/office/drawing/2014/main" id="{F5569EEC-E12F-4856-B407-02B2813A4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04059"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57" name="Freeform: Shape 56">
            <a:extLst>
              <a:ext uri="{FF2B5EF4-FFF2-40B4-BE49-F238E27FC236}">
                <a16:creationId xmlns:a16="http://schemas.microsoft.com/office/drawing/2014/main" id="{CF860788-3A6A-45A3-B3F1-06F159665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67336"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9" name="Freeform: Shape 58">
            <a:extLst>
              <a:ext uri="{FF2B5EF4-FFF2-40B4-BE49-F238E27FC236}">
                <a16:creationId xmlns:a16="http://schemas.microsoft.com/office/drawing/2014/main" id="{DF1E3393-B852-4883-B778-ED3525112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32259"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1" name="Freeform: Shape 60">
            <a:extLst>
              <a:ext uri="{FF2B5EF4-FFF2-40B4-BE49-F238E27FC236}">
                <a16:creationId xmlns:a16="http://schemas.microsoft.com/office/drawing/2014/main" id="{39853D09-4205-4CC7-83EB-288E886AC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8440"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0D040B79-3E73-4A31-840D-D6B9C9FDF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7511"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5" name="Freeform: Shape 64">
            <a:extLst>
              <a:ext uri="{FF2B5EF4-FFF2-40B4-BE49-F238E27FC236}">
                <a16:creationId xmlns:a16="http://schemas.microsoft.com/office/drawing/2014/main" id="{156C6AE5-3F8B-42AC-9EA4-1B686A11E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43820" y="5835650"/>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15" name="文字方塊 14">
            <a:extLst>
              <a:ext uri="{FF2B5EF4-FFF2-40B4-BE49-F238E27FC236}">
                <a16:creationId xmlns:a16="http://schemas.microsoft.com/office/drawing/2014/main" id="{66DB3346-71D4-8E86-355C-23EBFF39026E}"/>
              </a:ext>
            </a:extLst>
          </p:cNvPr>
          <p:cNvSpPr txBox="1"/>
          <p:nvPr/>
        </p:nvSpPr>
        <p:spPr>
          <a:xfrm>
            <a:off x="0" y="972350"/>
            <a:ext cx="12192000" cy="801864"/>
          </a:xfrm>
          <a:prstGeom prst="rect">
            <a:avLst/>
          </a:prstGeom>
          <a:noFill/>
        </p:spPr>
        <p:txBody>
          <a:bodyPr vert="horz" lIns="91440" tIns="45720" rIns="91440" bIns="45720" rtlCol="0" anchor="b">
            <a:noAutofit/>
          </a:bodyPr>
          <a:lstStyle/>
          <a:p>
            <a:pPr algn="ctr" defTabSz="914400">
              <a:lnSpc>
                <a:spcPct val="90000"/>
              </a:lnSpc>
              <a:spcBef>
                <a:spcPct val="0"/>
              </a:spcBef>
              <a:spcAft>
                <a:spcPts val="600"/>
              </a:spcAft>
            </a:pPr>
            <a:r>
              <a:rPr lang="zh-TW" altLang="en-US" sz="4800" b="1" dirty="0">
                <a:latin typeface="文鼎ＰＯＰ－４" panose="020B0609010101010101" pitchFamily="49" charset="-120"/>
                <a:ea typeface="文鼎ＰＯＰ－４" panose="020B0609010101010101" pitchFamily="49" charset="-120"/>
                <a:cs typeface="文鼎ＰＯＰ－４" panose="020B0609010101010101" pitchFamily="49" charset="-120"/>
              </a:rPr>
              <a:t>機械設備之安全防護技術研討活動活動場次</a:t>
            </a:r>
          </a:p>
        </p:txBody>
      </p:sp>
      <p:graphicFrame>
        <p:nvGraphicFramePr>
          <p:cNvPr id="3" name="表格 2">
            <a:extLst>
              <a:ext uri="{FF2B5EF4-FFF2-40B4-BE49-F238E27FC236}">
                <a16:creationId xmlns:a16="http://schemas.microsoft.com/office/drawing/2014/main" id="{B0658B65-355C-C479-2C82-E70A2BE6EC65}"/>
              </a:ext>
            </a:extLst>
          </p:cNvPr>
          <p:cNvGraphicFramePr>
            <a:graphicFrameLocks noGrp="1"/>
          </p:cNvGraphicFramePr>
          <p:nvPr>
            <p:extLst>
              <p:ext uri="{D42A27DB-BD31-4B8C-83A1-F6EECF244321}">
                <p14:modId xmlns:p14="http://schemas.microsoft.com/office/powerpoint/2010/main" val="1675612085"/>
              </p:ext>
            </p:extLst>
          </p:nvPr>
        </p:nvGraphicFramePr>
        <p:xfrm>
          <a:off x="2159936" y="1869449"/>
          <a:ext cx="8051800" cy="4680005"/>
        </p:xfrm>
        <a:graphic>
          <a:graphicData uri="http://schemas.openxmlformats.org/drawingml/2006/table">
            <a:tbl>
              <a:tblPr>
                <a:tableStyleId>{5C22544A-7EE6-4342-B048-85BDC9FD1C3A}</a:tableStyleId>
              </a:tblPr>
              <a:tblGrid>
                <a:gridCol w="996099">
                  <a:extLst>
                    <a:ext uri="{9D8B030D-6E8A-4147-A177-3AD203B41FA5}">
                      <a16:colId xmlns:a16="http://schemas.microsoft.com/office/drawing/2014/main" val="3987833166"/>
                    </a:ext>
                  </a:extLst>
                </a:gridCol>
                <a:gridCol w="1265876">
                  <a:extLst>
                    <a:ext uri="{9D8B030D-6E8A-4147-A177-3AD203B41FA5}">
                      <a16:colId xmlns:a16="http://schemas.microsoft.com/office/drawing/2014/main" val="992863611"/>
                    </a:ext>
                  </a:extLst>
                </a:gridCol>
                <a:gridCol w="788578">
                  <a:extLst>
                    <a:ext uri="{9D8B030D-6E8A-4147-A177-3AD203B41FA5}">
                      <a16:colId xmlns:a16="http://schemas.microsoft.com/office/drawing/2014/main" val="320149601"/>
                    </a:ext>
                  </a:extLst>
                </a:gridCol>
                <a:gridCol w="1597909">
                  <a:extLst>
                    <a:ext uri="{9D8B030D-6E8A-4147-A177-3AD203B41FA5}">
                      <a16:colId xmlns:a16="http://schemas.microsoft.com/office/drawing/2014/main" val="2827582281"/>
                    </a:ext>
                  </a:extLst>
                </a:gridCol>
                <a:gridCol w="1992198">
                  <a:extLst>
                    <a:ext uri="{9D8B030D-6E8A-4147-A177-3AD203B41FA5}">
                      <a16:colId xmlns:a16="http://schemas.microsoft.com/office/drawing/2014/main" val="3767274195"/>
                    </a:ext>
                  </a:extLst>
                </a:gridCol>
                <a:gridCol w="1411140">
                  <a:extLst>
                    <a:ext uri="{9D8B030D-6E8A-4147-A177-3AD203B41FA5}">
                      <a16:colId xmlns:a16="http://schemas.microsoft.com/office/drawing/2014/main" val="2577764292"/>
                    </a:ext>
                  </a:extLst>
                </a:gridCol>
              </a:tblGrid>
              <a:tr h="425455">
                <a:tc>
                  <a:txBody>
                    <a:bodyPr/>
                    <a:lstStyle/>
                    <a:p>
                      <a:pPr marL="0" algn="ctr" defTabSz="914400" rtl="0" eaLnBrk="1" fontAlgn="ctr" latinLnBrk="0" hangingPunct="1">
                        <a:buNone/>
                      </a:pPr>
                      <a:r>
                        <a:rPr lang="zh-TW" altLang="en-US" sz="2500" b="1" u="none" strike="noStrike" kern="1200" dirty="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場次</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日期</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星期</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時間</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職訓中心</a:t>
                      </a:r>
                    </a:p>
                  </a:txBody>
                  <a:tcPr marL="7620" marR="7620" marT="7620" marB="0" anchor="ctr"/>
                </a:tc>
                <a:tc>
                  <a:txBody>
                    <a:bodyPr/>
                    <a:lstStyle/>
                    <a:p>
                      <a:pPr marL="0" algn="ctr" defTabSz="914400" rtl="0" eaLnBrk="1" fontAlgn="ctr" latinLnBrk="0" hangingPunct="1">
                        <a:buNone/>
                      </a:pPr>
                      <a:r>
                        <a:rPr lang="zh-TW" altLang="en-US" sz="2500" b="1" u="none" strike="noStrike" kern="1200" dirty="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報名網址</a:t>
                      </a:r>
                    </a:p>
                  </a:txBody>
                  <a:tcPr marL="7620" marR="7620" marT="7620" marB="0" anchor="ctr"/>
                </a:tc>
                <a:extLst>
                  <a:ext uri="{0D108BD9-81ED-4DB2-BD59-A6C34878D82A}">
                    <a16:rowId xmlns:a16="http://schemas.microsoft.com/office/drawing/2014/main" val="1914667982"/>
                  </a:ext>
                </a:extLst>
              </a:tr>
              <a:tr h="425455">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1</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5</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22</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日</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五</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台南</a:t>
                      </a:r>
                    </a:p>
                  </a:txBody>
                  <a:tcPr marL="7620" marR="7620" marT="7620" marB="0" anchor="ctr"/>
                </a:tc>
                <a:tc>
                  <a:txBody>
                    <a:bodyPr/>
                    <a:lstStyle/>
                    <a:p>
                      <a:pPr marL="0" algn="ctr" defTabSz="914400" rtl="0" eaLnBrk="1" fontAlgn="ctr" latinLnBrk="0" hangingPunct="1">
                        <a:buNone/>
                      </a:pPr>
                      <a:r>
                        <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hlinkClick r:id="rId2">
                            <a:extLst>
                              <a:ext uri="{A12FA001-AC4F-418D-AE19-62706E023703}">
                                <ahyp:hlinkClr xmlns:ahyp="http://schemas.microsoft.com/office/drawing/2018/hyperlinkcolor" val="tx"/>
                              </a:ext>
                            </a:extLst>
                          </a:hlinkClick>
                        </a:rPr>
                        <a:t>點我報名</a:t>
                      </a:r>
                      <a:endPar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3409108424"/>
                  </a:ext>
                </a:extLst>
              </a:tr>
              <a:tr h="425455">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2</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5</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29</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日</a:t>
                      </a:r>
                    </a:p>
                  </a:txBody>
                  <a:tcPr marL="7620" marR="7620" marT="7620" marB="0" anchor="ctr"/>
                </a:tc>
                <a:tc>
                  <a:txBody>
                    <a:bodyPr/>
                    <a:lstStyle/>
                    <a:p>
                      <a:pPr marL="0" algn="ctr" defTabSz="914400" rtl="0" eaLnBrk="1" fontAlgn="ctr" latinLnBrk="0" hangingPunct="1">
                        <a:buNone/>
                      </a:pPr>
                      <a:r>
                        <a:rPr lang="zh-TW" altLang="en-US" sz="2500" b="1" u="none" strike="noStrike" kern="1200" dirty="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五</a:t>
                      </a:r>
                    </a:p>
                  </a:txBody>
                  <a:tcPr marL="7620" marR="7620" marT="7620" marB="0" anchor="ctr"/>
                </a:tc>
                <a:tc>
                  <a:txBody>
                    <a:bodyPr/>
                    <a:lstStyle/>
                    <a:p>
                      <a:pPr marL="0" algn="ctr" defTabSz="914400" rtl="0" eaLnBrk="1" fontAlgn="ctr" latinLnBrk="0" hangingPunct="1">
                        <a:buNone/>
                      </a:pPr>
                      <a:r>
                        <a:rPr lang="en-US" altLang="zh-TW" sz="2500" b="1" u="none" strike="noStrike" kern="1200" dirty="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高雄</a:t>
                      </a:r>
                    </a:p>
                  </a:txBody>
                  <a:tcPr marL="7620" marR="7620" marT="7620" marB="0" anchor="ctr"/>
                </a:tc>
                <a:tc>
                  <a:txBody>
                    <a:bodyPr/>
                    <a:lstStyle/>
                    <a:p>
                      <a:pPr marL="0" algn="ctr" defTabSz="914400" rtl="0" eaLnBrk="1" fontAlgn="ctr" latinLnBrk="0" hangingPunct="1">
                        <a:buNone/>
                      </a:pPr>
                      <a:r>
                        <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hlinkClick r:id="rId3">
                            <a:extLst>
                              <a:ext uri="{A12FA001-AC4F-418D-AE19-62706E023703}">
                                <ahyp:hlinkClr xmlns:ahyp="http://schemas.microsoft.com/office/drawing/2018/hyperlinkcolor" val="tx"/>
                              </a:ext>
                            </a:extLst>
                          </a:hlinkClick>
                        </a:rPr>
                        <a:t>點我報名</a:t>
                      </a:r>
                      <a:endPar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3223149260"/>
                  </a:ext>
                </a:extLst>
              </a:tr>
              <a:tr h="425455">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3</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2</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日</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二</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中壢</a:t>
                      </a:r>
                    </a:p>
                  </a:txBody>
                  <a:tcPr marL="7620" marR="7620" marT="7620" marB="0" anchor="ctr"/>
                </a:tc>
                <a:tc>
                  <a:txBody>
                    <a:bodyPr/>
                    <a:lstStyle/>
                    <a:p>
                      <a:pPr marL="0" algn="ctr" defTabSz="914400" rtl="0" eaLnBrk="1" fontAlgn="ctr" latinLnBrk="0" hangingPunct="1">
                        <a:buNone/>
                      </a:pPr>
                      <a:r>
                        <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hlinkClick r:id="rId4">
                            <a:extLst>
                              <a:ext uri="{A12FA001-AC4F-418D-AE19-62706E023703}">
                                <ahyp:hlinkClr xmlns:ahyp="http://schemas.microsoft.com/office/drawing/2018/hyperlinkcolor" val="tx"/>
                              </a:ext>
                            </a:extLst>
                          </a:hlinkClick>
                        </a:rPr>
                        <a:t>點我報名</a:t>
                      </a:r>
                      <a:endPar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4093307719"/>
                  </a:ext>
                </a:extLst>
              </a:tr>
              <a:tr h="425455">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4</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8</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日</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一</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p>
                  </a:txBody>
                  <a:tcPr marL="7620" marR="7620" marT="7620" marB="0" anchor="ctr"/>
                </a:tc>
                <a:tc>
                  <a:txBody>
                    <a:bodyPr/>
                    <a:lstStyle/>
                    <a:p>
                      <a:pPr marL="0" algn="ctr" defTabSz="914400" rtl="0" eaLnBrk="1" fontAlgn="ctr" latinLnBrk="0" hangingPunct="1">
                        <a:buNone/>
                      </a:pPr>
                      <a:r>
                        <a:rPr lang="zh-TW" altLang="en-US" sz="2500" b="1" u="none" strike="noStrike" kern="1200" dirty="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新北</a:t>
                      </a:r>
                    </a:p>
                  </a:txBody>
                  <a:tcPr marL="7620" marR="7620" marT="7620" marB="0" anchor="ctr"/>
                </a:tc>
                <a:tc>
                  <a:txBody>
                    <a:bodyPr/>
                    <a:lstStyle/>
                    <a:p>
                      <a:pPr marL="0" algn="ctr" defTabSz="914400" rtl="0" eaLnBrk="1" fontAlgn="ctr" latinLnBrk="0" hangingPunct="1">
                        <a:buNone/>
                      </a:pPr>
                      <a:r>
                        <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hlinkClick r:id="rId5">
                            <a:extLst>
                              <a:ext uri="{A12FA001-AC4F-418D-AE19-62706E023703}">
                                <ahyp:hlinkClr xmlns:ahyp="http://schemas.microsoft.com/office/drawing/2018/hyperlinkcolor" val="tx"/>
                              </a:ext>
                            </a:extLst>
                          </a:hlinkClick>
                        </a:rPr>
                        <a:t>點我報名</a:t>
                      </a:r>
                      <a:endPar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2288044693"/>
                  </a:ext>
                </a:extLst>
              </a:tr>
              <a:tr h="425455">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5</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18</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日</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四</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台中</a:t>
                      </a:r>
                    </a:p>
                  </a:txBody>
                  <a:tcPr marL="7620" marR="7620" marT="7620" marB="0" anchor="ctr"/>
                </a:tc>
                <a:tc>
                  <a:txBody>
                    <a:bodyPr/>
                    <a:lstStyle/>
                    <a:p>
                      <a:pPr marL="0" algn="ctr" defTabSz="914400" rtl="0" eaLnBrk="1" fontAlgn="ctr" latinLnBrk="0" hangingPunct="1">
                        <a:buNone/>
                      </a:pPr>
                      <a:r>
                        <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hlinkClick r:id="rId6">
                            <a:extLst>
                              <a:ext uri="{A12FA001-AC4F-418D-AE19-62706E023703}">
                                <ahyp:hlinkClr xmlns:ahyp="http://schemas.microsoft.com/office/drawing/2018/hyperlinkcolor" val="tx"/>
                              </a:ext>
                            </a:extLst>
                          </a:hlinkClick>
                        </a:rPr>
                        <a:t>點我報名</a:t>
                      </a:r>
                      <a:endPar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154119909"/>
                  </a:ext>
                </a:extLst>
              </a:tr>
              <a:tr h="425455">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6</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6</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18</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日</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四</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p>
                  </a:txBody>
                  <a:tcPr marL="7620" marR="7620" marT="7620" marB="0" anchor="ctr"/>
                </a:tc>
                <a:tc>
                  <a:txBody>
                    <a:bodyPr/>
                    <a:lstStyle/>
                    <a:p>
                      <a:pPr marL="0" algn="ctr" defTabSz="914400" rtl="0" eaLnBrk="1" fontAlgn="ctr" latinLnBrk="0" hangingPunct="1">
                        <a:buNone/>
                      </a:pPr>
                      <a:r>
                        <a:rPr lang="zh-TW" altLang="en-US" sz="2500" b="1" u="none" strike="noStrike" kern="1200" dirty="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雲林</a:t>
                      </a:r>
                    </a:p>
                  </a:txBody>
                  <a:tcPr marL="7620" marR="7620" marT="7620" marB="0" anchor="ctr"/>
                </a:tc>
                <a:tc>
                  <a:txBody>
                    <a:bodyPr/>
                    <a:lstStyle/>
                    <a:p>
                      <a:pPr marL="0" algn="ctr" defTabSz="914400" rtl="0" eaLnBrk="1" fontAlgn="ctr" latinLnBrk="0" hangingPunct="1">
                        <a:buNone/>
                      </a:pPr>
                      <a:r>
                        <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hlinkClick r:id="rId7">
                            <a:extLst>
                              <a:ext uri="{A12FA001-AC4F-418D-AE19-62706E023703}">
                                <ahyp:hlinkClr xmlns:ahyp="http://schemas.microsoft.com/office/drawing/2018/hyperlinkcolor" val="tx"/>
                              </a:ext>
                            </a:extLst>
                          </a:hlinkClick>
                        </a:rPr>
                        <a:t>點我報名</a:t>
                      </a:r>
                      <a:endPar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2641351458"/>
                  </a:ext>
                </a:extLst>
              </a:tr>
              <a:tr h="425455">
                <a:tc>
                  <a:txBody>
                    <a:bodyPr/>
                    <a:lstStyle/>
                    <a:p>
                      <a:pPr marL="0" algn="ctr" defTabSz="914400" rtl="0" eaLnBrk="1" fontAlgn="ctr" latinLnBrk="0" hangingPunct="1">
                        <a:buNone/>
                      </a:pPr>
                      <a:r>
                        <a:rPr lang="en-US" altLang="zh-TW" sz="2500" b="1" u="none" strike="noStrike" kern="1200" dirty="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7</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7</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22</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日</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三</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p>
                  </a:txBody>
                  <a:tcPr marL="7620" marR="7620" marT="7620" marB="0" anchor="ctr"/>
                </a:tc>
                <a:tc>
                  <a:txBody>
                    <a:bodyPr/>
                    <a:lstStyle/>
                    <a:p>
                      <a:pPr marL="0" algn="ctr" defTabSz="914400" rtl="0" eaLnBrk="1" fontAlgn="ctr" latinLnBrk="0" hangingPunct="1">
                        <a:buNone/>
                      </a:pPr>
                      <a:r>
                        <a:rPr lang="zh-TW" altLang="en-US" sz="2500" b="1" u="none" strike="noStrike" kern="1200" dirty="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彰化</a:t>
                      </a:r>
                    </a:p>
                  </a:txBody>
                  <a:tcPr marL="7620" marR="7620" marT="7620" marB="0" anchor="ctr"/>
                </a:tc>
                <a:tc>
                  <a:txBody>
                    <a:bodyPr/>
                    <a:lstStyle/>
                    <a:p>
                      <a:pPr marL="0" algn="ctr" defTabSz="914400" rtl="0" eaLnBrk="1" fontAlgn="ctr" latinLnBrk="0" hangingPunct="1">
                        <a:buNone/>
                      </a:pPr>
                      <a:r>
                        <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hlinkClick r:id="rId8">
                            <a:extLst>
                              <a:ext uri="{A12FA001-AC4F-418D-AE19-62706E023703}">
                                <ahyp:hlinkClr xmlns:ahyp="http://schemas.microsoft.com/office/drawing/2018/hyperlinkcolor" val="tx"/>
                              </a:ext>
                            </a:extLst>
                          </a:hlinkClick>
                        </a:rPr>
                        <a:t>點我報名</a:t>
                      </a:r>
                      <a:endPar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1588838562"/>
                  </a:ext>
                </a:extLst>
              </a:tr>
              <a:tr h="425455">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8</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7</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23</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日</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四</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台中</a:t>
                      </a:r>
                    </a:p>
                  </a:txBody>
                  <a:tcPr marL="7620" marR="7620" marT="7620" marB="0" anchor="ctr"/>
                </a:tc>
                <a:tc>
                  <a:txBody>
                    <a:bodyPr/>
                    <a:lstStyle/>
                    <a:p>
                      <a:pPr marL="0" algn="ctr" defTabSz="914400" rtl="0" eaLnBrk="1" fontAlgn="ctr" latinLnBrk="0" hangingPunct="1">
                        <a:buNone/>
                      </a:pPr>
                      <a:r>
                        <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hlinkClick r:id="rId9">
                            <a:extLst>
                              <a:ext uri="{A12FA001-AC4F-418D-AE19-62706E023703}">
                                <ahyp:hlinkClr xmlns:ahyp="http://schemas.microsoft.com/office/drawing/2018/hyperlinkcolor" val="tx"/>
                              </a:ext>
                            </a:extLst>
                          </a:hlinkClick>
                        </a:rPr>
                        <a:t>點我報名</a:t>
                      </a:r>
                      <a:endPar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1056091179"/>
                  </a:ext>
                </a:extLst>
              </a:tr>
              <a:tr h="425455">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9</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7</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31</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日</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五</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新竹</a:t>
                      </a:r>
                    </a:p>
                  </a:txBody>
                  <a:tcPr marL="7620" marR="7620" marT="7620" marB="0" anchor="ctr"/>
                </a:tc>
                <a:tc>
                  <a:txBody>
                    <a:bodyPr/>
                    <a:lstStyle/>
                    <a:p>
                      <a:pPr marL="0" algn="ctr" defTabSz="914400" rtl="0" eaLnBrk="1" fontAlgn="ctr" latinLnBrk="0" hangingPunct="1">
                        <a:buNone/>
                      </a:pPr>
                      <a:r>
                        <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hlinkClick r:id="rId10">
                            <a:extLst>
                              <a:ext uri="{A12FA001-AC4F-418D-AE19-62706E023703}">
                                <ahyp:hlinkClr xmlns:ahyp="http://schemas.microsoft.com/office/drawing/2018/hyperlinkcolor" val="tx"/>
                              </a:ext>
                            </a:extLst>
                          </a:hlinkClick>
                        </a:rPr>
                        <a:t>點我報名</a:t>
                      </a:r>
                      <a:endPar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3987454884"/>
                  </a:ext>
                </a:extLst>
              </a:tr>
              <a:tr h="425455">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10</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8</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月</a:t>
                      </a: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14</a:t>
                      </a: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日</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五</a:t>
                      </a:r>
                    </a:p>
                  </a:txBody>
                  <a:tcPr marL="7620" marR="7620" marT="7620" marB="0" anchor="ctr"/>
                </a:tc>
                <a:tc>
                  <a:txBody>
                    <a:bodyPr/>
                    <a:lstStyle/>
                    <a:p>
                      <a:pPr marL="0" algn="ctr" defTabSz="914400" rtl="0" eaLnBrk="1" fontAlgn="ctr" latinLnBrk="0" hangingPunct="1">
                        <a:buNone/>
                      </a:pPr>
                      <a:r>
                        <a:rPr lang="en-US" altLang="zh-TW"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0900-1600</a:t>
                      </a:r>
                    </a:p>
                  </a:txBody>
                  <a:tcPr marL="7620" marR="7620" marT="7620" marB="0" anchor="ctr"/>
                </a:tc>
                <a:tc>
                  <a:txBody>
                    <a:bodyPr/>
                    <a:lstStyle/>
                    <a:p>
                      <a:pPr marL="0" algn="ctr" defTabSz="914400" rtl="0" eaLnBrk="1" fontAlgn="ctr" latinLnBrk="0" hangingPunct="1">
                        <a:buNone/>
                      </a:pPr>
                      <a:r>
                        <a:rPr lang="zh-TW" altLang="en-US" sz="2500" b="1" u="none" strike="noStrike" kern="1200">
                          <a:solidFill>
                            <a:schemeClr val="dk1"/>
                          </a:solidFill>
                          <a:effectLst/>
                          <a:latin typeface="華康細圓體" panose="020F0309000000000000" pitchFamily="49" charset="-120"/>
                          <a:ea typeface="華康細圓體" panose="020F0309000000000000" pitchFamily="49" charset="-120"/>
                          <a:cs typeface="文鼎ＰＯＰ－４" panose="020B0609010101010101" pitchFamily="49" charset="-120"/>
                        </a:rPr>
                        <a:t>桃園</a:t>
                      </a:r>
                    </a:p>
                  </a:txBody>
                  <a:tcPr marL="7620" marR="7620" marT="7620" marB="0" anchor="ctr"/>
                </a:tc>
                <a:tc>
                  <a:txBody>
                    <a:bodyPr/>
                    <a:lstStyle/>
                    <a:p>
                      <a:pPr marL="0" algn="ctr" defTabSz="914400" rtl="0" eaLnBrk="1" fontAlgn="ctr" latinLnBrk="0" hangingPunct="1">
                        <a:buNone/>
                      </a:pPr>
                      <a:r>
                        <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hlinkClick r:id="rId11">
                            <a:extLst>
                              <a:ext uri="{A12FA001-AC4F-418D-AE19-62706E023703}">
                                <ahyp:hlinkClr xmlns:ahyp="http://schemas.microsoft.com/office/drawing/2018/hyperlinkcolor" val="tx"/>
                              </a:ext>
                            </a:extLst>
                          </a:hlinkClick>
                        </a:rPr>
                        <a:t>點我報名</a:t>
                      </a:r>
                      <a:endParaRPr lang="zh-TW" altLang="en-US" sz="2200" b="1" u="sng" strike="noStrike" kern="1200" dirty="0">
                        <a:solidFill>
                          <a:schemeClr val="accent1"/>
                        </a:solidFill>
                        <a:effectLst/>
                        <a:latin typeface="華康細圓體" panose="020F0309000000000000" pitchFamily="49" charset="-120"/>
                        <a:ea typeface="華康細圓體" panose="020F0309000000000000" pitchFamily="49" charset="-120"/>
                        <a:cs typeface="文鼎ＰＯＰ－４" panose="020B0609010101010101" pitchFamily="49" charset="-120"/>
                      </a:endParaRPr>
                    </a:p>
                  </a:txBody>
                  <a:tcPr marL="7620" marR="7620" marT="7620" marB="0" anchor="ctr"/>
                </a:tc>
                <a:extLst>
                  <a:ext uri="{0D108BD9-81ED-4DB2-BD59-A6C34878D82A}">
                    <a16:rowId xmlns:a16="http://schemas.microsoft.com/office/drawing/2014/main" val="1402315733"/>
                  </a:ext>
                </a:extLst>
              </a:tr>
            </a:tbl>
          </a:graphicData>
        </a:graphic>
      </p:graphicFrame>
    </p:spTree>
    <p:extLst>
      <p:ext uri="{BB962C8B-B14F-4D97-AF65-F5344CB8AC3E}">
        <p14:creationId xmlns:p14="http://schemas.microsoft.com/office/powerpoint/2010/main" val="2919424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CA0A80-39BD-AEBB-7790-AB0DB713C047}"/>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ADCAF8-8823-4E89-8612-21029831A4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8CA07B2-0819-4B62-9425-7A52BBDD70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grpSp>
        <p:nvGrpSpPr>
          <p:cNvPr id="13" name="Group 12">
            <a:extLst>
              <a:ext uri="{FF2B5EF4-FFF2-40B4-BE49-F238E27FC236}">
                <a16:creationId xmlns:a16="http://schemas.microsoft.com/office/drawing/2014/main" id="{DA02BEE4-A5D4-40AF-882D-49D34B086FF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p:grpSpPr>
        <p:sp>
          <p:nvSpPr>
            <p:cNvPr id="14" name="Freeform: Shape 13">
              <a:extLst>
                <a:ext uri="{FF2B5EF4-FFF2-40B4-BE49-F238E27FC236}">
                  <a16:creationId xmlns:a16="http://schemas.microsoft.com/office/drawing/2014/main" id="{0F5843EB-154F-4459-8954-BB1DF64BBD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75905135-55D9-431B-8D5A-4C5C92B1F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accent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9B732812-A0BB-4324-B390-DFEF26C109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01FEC055-6F76-4E20-BC93-76C2F58EAF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D74CD21D-122E-4F3D-82AF-F4A37C278A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5A7FF51F-3820-41BE-8690-7E758ECFA7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gradFill>
              <a:gsLst>
                <a:gs pos="813">
                  <a:schemeClr val="bg1">
                    <a:alpha val="41000"/>
                  </a:schemeClr>
                </a:gs>
                <a:gs pos="20000">
                  <a:schemeClr val="accent5">
                    <a:lumMod val="85000"/>
                    <a:alpha val="56000"/>
                  </a:schemeClr>
                </a:gs>
                <a:gs pos="44000">
                  <a:schemeClr val="accent6">
                    <a:lumMod val="40000"/>
                    <a:lumOff val="60000"/>
                    <a:alpha val="57000"/>
                  </a:schemeClr>
                </a:gs>
                <a:gs pos="100000">
                  <a:schemeClr val="bg1">
                    <a:alpha val="59000"/>
                  </a:schemeClr>
                </a:gs>
                <a:gs pos="74000">
                  <a:schemeClr val="accent1">
                    <a:lumMod val="91000"/>
                    <a:lumOff val="9000"/>
                    <a:alpha val="34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85EAD889-EA4D-485F-BA9C-F6473A4329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4" name="標題 1">
            <a:extLst>
              <a:ext uri="{FF2B5EF4-FFF2-40B4-BE49-F238E27FC236}">
                <a16:creationId xmlns:a16="http://schemas.microsoft.com/office/drawing/2014/main" id="{3AAE25D5-55FE-5501-D5F6-14BE0F4EC47C}"/>
              </a:ext>
            </a:extLst>
          </p:cNvPr>
          <p:cNvSpPr>
            <a:spLocks noGrp="1"/>
          </p:cNvSpPr>
          <p:nvPr>
            <p:ph type="title"/>
          </p:nvPr>
        </p:nvSpPr>
        <p:spPr>
          <a:xfrm>
            <a:off x="1420301" y="2792963"/>
            <a:ext cx="9543882" cy="2031055"/>
          </a:xfrm>
        </p:spPr>
        <p:txBody>
          <a:bodyPr vert="horz" lIns="91440" tIns="45720" rIns="91440" bIns="45720" rtlCol="0" anchor="b">
            <a:normAutofit fontScale="90000"/>
          </a:bodyPr>
          <a:lstStyle/>
          <a:p>
            <a:pPr algn="ctr">
              <a:lnSpc>
                <a:spcPct val="150000"/>
              </a:lnSpc>
            </a:pPr>
            <a:r>
              <a:rPr lang="zh-TW" altLang="en-US" sz="4500" b="1" dirty="0">
                <a:solidFill>
                  <a:schemeClr val="tx1">
                    <a:lumMod val="85000"/>
                    <a:lumOff val="15000"/>
                  </a:schemeClr>
                </a:solidFill>
                <a:latin typeface="華康細圓體" panose="020F0309000000000000" pitchFamily="49" charset="-120"/>
                <a:ea typeface="華康細圓體" panose="020F0309000000000000" pitchFamily="49" charset="-120"/>
              </a:rPr>
              <a:t>主題訓練三</a:t>
            </a:r>
            <a:br>
              <a:rPr lang="zh-TW" altLang="en-US" sz="4500" b="1" dirty="0">
                <a:solidFill>
                  <a:schemeClr val="tx1">
                    <a:lumMod val="85000"/>
                    <a:lumOff val="15000"/>
                  </a:schemeClr>
                </a:solidFill>
                <a:latin typeface="華康細圓體" panose="020F0309000000000000" pitchFamily="49" charset="-120"/>
                <a:ea typeface="華康細圓體" panose="020F0309000000000000" pitchFamily="49" charset="-120"/>
              </a:rPr>
            </a:br>
            <a:r>
              <a:rPr lang="zh-TW" altLang="en-US" sz="4500" b="1" dirty="0">
                <a:solidFill>
                  <a:schemeClr val="tx1">
                    <a:lumMod val="85000"/>
                    <a:lumOff val="15000"/>
                  </a:schemeClr>
                </a:solidFill>
                <a:latin typeface="華康細圓體" panose="020F0309000000000000" pitchFamily="49" charset="-120"/>
                <a:ea typeface="華康細圓體" panose="020F0309000000000000" pitchFamily="49" charset="-120"/>
              </a:rPr>
              <a:t>產業用車輛機械自動檢查實務</a:t>
            </a:r>
            <a:br>
              <a:rPr lang="zh-TW" altLang="en-US" sz="4500" b="1" dirty="0">
                <a:solidFill>
                  <a:schemeClr val="tx1">
                    <a:lumMod val="85000"/>
                    <a:lumOff val="15000"/>
                  </a:schemeClr>
                </a:solidFill>
                <a:latin typeface="華康細圓體" panose="020F0309000000000000" pitchFamily="49" charset="-120"/>
                <a:ea typeface="華康細圓體" panose="020F0309000000000000" pitchFamily="49" charset="-120"/>
              </a:rPr>
            </a:br>
            <a:r>
              <a:rPr lang="zh-TW" altLang="en-US" sz="4500" b="1" dirty="0">
                <a:solidFill>
                  <a:schemeClr val="tx1">
                    <a:lumMod val="85000"/>
                    <a:lumOff val="15000"/>
                  </a:schemeClr>
                </a:solidFill>
                <a:latin typeface="華康細圓體" panose="020F0309000000000000" pitchFamily="49" charset="-120"/>
                <a:ea typeface="華康細圓體" panose="020F0309000000000000" pitchFamily="49" charset="-120"/>
              </a:rPr>
              <a:t>與技術研發訓練</a:t>
            </a:r>
            <a:endParaRPr lang="en-US" altLang="zh-TW" sz="4500" b="1" dirty="0">
              <a:solidFill>
                <a:schemeClr val="tx1">
                  <a:lumMod val="85000"/>
                  <a:lumOff val="15000"/>
                </a:schemeClr>
              </a:solidFill>
              <a:latin typeface="華康細圓體" panose="020F0309000000000000" pitchFamily="49" charset="-120"/>
              <a:ea typeface="華康細圓體" panose="020F0309000000000000" pitchFamily="49" charset="-120"/>
            </a:endParaRPr>
          </a:p>
        </p:txBody>
      </p:sp>
    </p:spTree>
    <p:extLst>
      <p:ext uri="{BB962C8B-B14F-4D97-AF65-F5344CB8AC3E}">
        <p14:creationId xmlns:p14="http://schemas.microsoft.com/office/powerpoint/2010/main" val="303313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0FDE520-8D16-C0AA-7349-6DFF78F8BC7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144E21-E59D-D8B7-D98E-69CF087FE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47E41170-CA3C-6901-A162-915A199E34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id="{AD208E4E-D0F9-38A8-CE92-BC57D00C341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C3FBBC96-A1D5-CE16-EB62-67E916B955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14BC0C8A-39CD-9E0E-C605-2230D8E98D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Freeform: Shape 14">
              <a:extLst>
                <a:ext uri="{FF2B5EF4-FFF2-40B4-BE49-F238E27FC236}">
                  <a16:creationId xmlns:a16="http://schemas.microsoft.com/office/drawing/2014/main" id="{76DB450C-4795-9EEC-32E0-4D3D981295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B37E3CC-C371-EBD8-B9C5-FB67F3C88A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8" name="Group 17">
            <a:extLst>
              <a:ext uri="{FF2B5EF4-FFF2-40B4-BE49-F238E27FC236}">
                <a16:creationId xmlns:a16="http://schemas.microsoft.com/office/drawing/2014/main" id="{4C2DB01B-D20F-8D21-CC88-B7978F1D175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19" name="Freeform: Shape 18">
              <a:extLst>
                <a:ext uri="{FF2B5EF4-FFF2-40B4-BE49-F238E27FC236}">
                  <a16:creationId xmlns:a16="http://schemas.microsoft.com/office/drawing/2014/main" id="{90F8810C-EE26-4F1C-7472-D5B1E7CA7C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F99C9998-AD8D-A07C-CE75-C805AF41B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Shape 20">
              <a:extLst>
                <a:ext uri="{FF2B5EF4-FFF2-40B4-BE49-F238E27FC236}">
                  <a16:creationId xmlns:a16="http://schemas.microsoft.com/office/drawing/2014/main" id="{14EBB043-A305-4AAF-2312-D95A9E8EA7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BA8D5BF9-23FE-99AD-899A-2E2B667EE4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4" name="標題 1">
            <a:extLst>
              <a:ext uri="{FF2B5EF4-FFF2-40B4-BE49-F238E27FC236}">
                <a16:creationId xmlns:a16="http://schemas.microsoft.com/office/drawing/2014/main" id="{11EAB880-16CD-7A69-5425-C2B7F0CDA39D}"/>
              </a:ext>
            </a:extLst>
          </p:cNvPr>
          <p:cNvSpPr>
            <a:spLocks noGrp="1"/>
          </p:cNvSpPr>
          <p:nvPr>
            <p:ph type="title"/>
          </p:nvPr>
        </p:nvSpPr>
        <p:spPr>
          <a:xfrm>
            <a:off x="446560" y="1543727"/>
            <a:ext cx="4659813" cy="572061"/>
          </a:xfrm>
        </p:spPr>
        <p:txBody>
          <a:bodyPr vert="horz" lIns="109728" tIns="109728" rIns="109728" bIns="91440" rtlCol="0" anchor="b">
            <a:noAutofit/>
          </a:bodyPr>
          <a:lstStyle/>
          <a:p>
            <a:pPr>
              <a:lnSpc>
                <a:spcPct val="120000"/>
              </a:lnSpc>
            </a:pPr>
            <a:r>
              <a:rPr lang="zh-TW" altLang="en-US" sz="2700" b="1" dirty="0">
                <a:latin typeface="華康細圓體" panose="020F0309000000000000" pitchFamily="49" charset="-120"/>
                <a:ea typeface="華康細圓體" panose="020F0309000000000000" pitchFamily="49" charset="-120"/>
              </a:rPr>
              <a:t>●目的●</a:t>
            </a:r>
            <a:endParaRPr lang="en-US" altLang="zh-TW" sz="2700" b="1" dirty="0">
              <a:latin typeface="華康細圓體" panose="020F0309000000000000" pitchFamily="49" charset="-120"/>
              <a:ea typeface="華康細圓體" panose="020F0309000000000000" pitchFamily="49" charset="-120"/>
            </a:endParaRPr>
          </a:p>
        </p:txBody>
      </p:sp>
      <p:sp>
        <p:nvSpPr>
          <p:cNvPr id="5" name="文字方塊 4">
            <a:extLst>
              <a:ext uri="{FF2B5EF4-FFF2-40B4-BE49-F238E27FC236}">
                <a16:creationId xmlns:a16="http://schemas.microsoft.com/office/drawing/2014/main" id="{22AEF811-7C25-397E-0C9B-F0DA8F1FF695}"/>
              </a:ext>
            </a:extLst>
          </p:cNvPr>
          <p:cNvSpPr txBox="1"/>
          <p:nvPr/>
        </p:nvSpPr>
        <p:spPr>
          <a:xfrm>
            <a:off x="446561" y="2244320"/>
            <a:ext cx="5136092" cy="3196944"/>
          </a:xfrm>
          <a:prstGeom prst="rect">
            <a:avLst/>
          </a:prstGeom>
        </p:spPr>
        <p:txBody>
          <a:bodyPr vert="horz" lIns="109728" tIns="109728" rIns="109728" bIns="91440" rtlCol="0">
            <a:noAutofit/>
          </a:bodyPr>
          <a:lstStyle/>
          <a:p>
            <a:pPr marL="0" marR="0" lvl="0" indent="0" algn="l" defTabSz="457200" rtl="0" eaLnBrk="1" fontAlgn="auto" latinLnBrk="0" hangingPunct="1">
              <a:lnSpc>
                <a:spcPct val="140000"/>
              </a:lnSpc>
              <a:spcBef>
                <a:spcPts val="930"/>
              </a:spcBef>
              <a:spcAft>
                <a:spcPts val="0"/>
              </a:spcAft>
              <a:buClrTx/>
              <a:buSzTx/>
              <a:buFont typeface="Corbel" panose="020B0503020204020204" pitchFamily="34" charset="0"/>
              <a:buNone/>
              <a:tabLst/>
              <a:defRPr/>
            </a:pPr>
            <a:r>
              <a:rPr kumimoji="0" lang="zh-TW" altLang="en-US" sz="1800" b="1" i="0" u="none" strike="noStrike" kern="1200" cap="none" spc="150" normalizeH="0" baseline="0" noProof="0" dirty="0">
                <a:ln>
                  <a:noFill/>
                </a:ln>
                <a:effectLst/>
                <a:uLnTx/>
                <a:uFillTx/>
                <a:latin typeface="華康細圓體" panose="020F0309000000000000" pitchFamily="49" charset="-120"/>
                <a:ea typeface="華康細圓體" panose="020F0309000000000000" pitchFamily="49" charset="-120"/>
                <a:cs typeface="+mn-cs"/>
              </a:rPr>
              <a:t>本活動旨在推廣產業用車輛機械自動檢查實務與故障預警技術之應用。透過法規解析與作業安全實務探討，協助事業單位落實自動檢查制度，強化相關作業人員之危害辨識及故障預警能力。期能藉由標準化之檢點與先進預警技術，及早防範車輛機械異常，有效消弭潛在之職業災害，確保工作者生命安全。</a:t>
            </a:r>
          </a:p>
        </p:txBody>
      </p:sp>
      <p:sp>
        <p:nvSpPr>
          <p:cNvPr id="6" name="標題 1">
            <a:extLst>
              <a:ext uri="{FF2B5EF4-FFF2-40B4-BE49-F238E27FC236}">
                <a16:creationId xmlns:a16="http://schemas.microsoft.com/office/drawing/2014/main" id="{56D1C734-8320-C568-8F92-C2A6BE4F5985}"/>
              </a:ext>
            </a:extLst>
          </p:cNvPr>
          <p:cNvSpPr txBox="1">
            <a:spLocks/>
          </p:cNvSpPr>
          <p:nvPr/>
        </p:nvSpPr>
        <p:spPr>
          <a:xfrm>
            <a:off x="6406252" y="468787"/>
            <a:ext cx="4659813" cy="770502"/>
          </a:xfrm>
          <a:prstGeom prst="rect">
            <a:avLst/>
          </a:prstGeom>
        </p:spPr>
        <p:txBody>
          <a:bodyPr vert="horz" lIns="109728" tIns="109728" rIns="109728" bIns="91440" rtlCol="0" anchor="b">
            <a:normAutofit/>
          </a:bodyPr>
          <a:lstStyle>
            <a:lvl1pPr algn="l" defTabSz="914400" rtl="0" eaLnBrk="1" latinLnBrk="0" hangingPunct="1">
              <a:lnSpc>
                <a:spcPct val="130000"/>
              </a:lnSpc>
              <a:spcBef>
                <a:spcPct val="0"/>
              </a:spcBef>
              <a:buNone/>
              <a:defRPr sz="3200" b="1" kern="1200" spc="1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20000"/>
              </a:lnSpc>
              <a:spcBef>
                <a:spcPct val="0"/>
              </a:spcBef>
              <a:spcAft>
                <a:spcPts val="0"/>
              </a:spcAft>
              <a:buClrTx/>
              <a:buSzTx/>
              <a:buFontTx/>
              <a:buNone/>
              <a:tabLst/>
              <a:defRPr/>
            </a:pPr>
            <a:r>
              <a:rPr kumimoji="0" lang="zh-TW" altLang="en-US" sz="2700" b="1" i="0" u="none" strike="noStrike" kern="1200" cap="none" spc="150" normalizeH="0" baseline="0" noProof="0" dirty="0">
                <a:ln>
                  <a:noFill/>
                </a:ln>
                <a:solidFill>
                  <a:schemeClr val="tx1"/>
                </a:solidFill>
                <a:effectLst/>
                <a:uLnTx/>
                <a:uFillTx/>
                <a:latin typeface="華康細圓體" panose="020F0309000000000000" pitchFamily="49" charset="-120"/>
                <a:ea typeface="華康細圓體" panose="020F0309000000000000" pitchFamily="49" charset="-120"/>
                <a:cs typeface="+mj-cs"/>
              </a:rPr>
              <a:t>●參加對象●</a:t>
            </a:r>
            <a:endParaRPr kumimoji="0" lang="en-US" altLang="zh-TW" sz="2700" b="1" i="0" u="none" strike="noStrike" kern="1200" cap="none" spc="150" normalizeH="0" baseline="0" noProof="0" dirty="0">
              <a:ln>
                <a:noFill/>
              </a:ln>
              <a:solidFill>
                <a:schemeClr val="tx1"/>
              </a:solidFill>
              <a:effectLst/>
              <a:uLnTx/>
              <a:uFillTx/>
              <a:latin typeface="華康細圓體" panose="020F0309000000000000" pitchFamily="49" charset="-120"/>
              <a:ea typeface="華康細圓體" panose="020F0309000000000000" pitchFamily="49" charset="-120"/>
              <a:cs typeface="+mj-cs"/>
            </a:endParaRPr>
          </a:p>
        </p:txBody>
      </p:sp>
      <p:sp>
        <p:nvSpPr>
          <p:cNvPr id="7" name="文字方塊 6">
            <a:extLst>
              <a:ext uri="{FF2B5EF4-FFF2-40B4-BE49-F238E27FC236}">
                <a16:creationId xmlns:a16="http://schemas.microsoft.com/office/drawing/2014/main" id="{25BD4E1E-BC8E-1BFB-82D1-FB194EA0575C}"/>
              </a:ext>
            </a:extLst>
          </p:cNvPr>
          <p:cNvSpPr txBox="1"/>
          <p:nvPr/>
        </p:nvSpPr>
        <p:spPr>
          <a:xfrm>
            <a:off x="6406253" y="1367820"/>
            <a:ext cx="5136092" cy="1384385"/>
          </a:xfrm>
          <a:prstGeom prst="rect">
            <a:avLst/>
          </a:prstGeom>
        </p:spPr>
        <p:txBody>
          <a:bodyPr vert="horz" lIns="109728" tIns="109728" rIns="109728" bIns="91440" rtlCol="0">
            <a:normAutofit/>
          </a:bodyPr>
          <a:lstStyle/>
          <a:p>
            <a:pPr marL="0" marR="0" lvl="0" indent="0" algn="l" defTabSz="457200" rtl="0" eaLnBrk="1" fontAlgn="auto" latinLnBrk="0" hangingPunct="1">
              <a:lnSpc>
                <a:spcPct val="140000"/>
              </a:lnSpc>
              <a:spcBef>
                <a:spcPts val="930"/>
              </a:spcBef>
              <a:spcAft>
                <a:spcPts val="0"/>
              </a:spcAft>
              <a:buClrTx/>
              <a:buSzTx/>
              <a:buFont typeface="Corbel" panose="020B0503020204020204" pitchFamily="34" charset="0"/>
              <a:buNone/>
              <a:tabLst/>
              <a:defRPr/>
            </a:pPr>
            <a:r>
              <a:rPr kumimoji="0" lang="zh-TW" altLang="en-US" sz="1800" b="1" i="0" u="none" strike="noStrike" kern="1200" cap="none" spc="150" normalizeH="0" baseline="0" noProof="0" dirty="0">
                <a:ln>
                  <a:noFill/>
                </a:ln>
                <a:effectLst/>
                <a:uLnTx/>
                <a:uFillTx/>
                <a:latin typeface="華康細圓體" panose="020F0309000000000000" pitchFamily="49" charset="-120"/>
                <a:ea typeface="華康細圓體" panose="020F0309000000000000" pitchFamily="49" charset="-120"/>
                <a:cs typeface="+mn-cs"/>
              </a:rPr>
              <a:t>以車輛機械之操作、維修、保養人員及職安衛人員為優先。</a:t>
            </a:r>
          </a:p>
        </p:txBody>
      </p:sp>
      <p:sp>
        <p:nvSpPr>
          <p:cNvPr id="9" name="標題 1">
            <a:extLst>
              <a:ext uri="{FF2B5EF4-FFF2-40B4-BE49-F238E27FC236}">
                <a16:creationId xmlns:a16="http://schemas.microsoft.com/office/drawing/2014/main" id="{8A8A618A-FE5E-7B3D-5295-2B039DF14696}"/>
              </a:ext>
            </a:extLst>
          </p:cNvPr>
          <p:cNvSpPr txBox="1">
            <a:spLocks/>
          </p:cNvSpPr>
          <p:nvPr/>
        </p:nvSpPr>
        <p:spPr>
          <a:xfrm>
            <a:off x="6406252" y="3509765"/>
            <a:ext cx="4659813" cy="681888"/>
          </a:xfrm>
          <a:prstGeom prst="rect">
            <a:avLst/>
          </a:prstGeom>
        </p:spPr>
        <p:txBody>
          <a:bodyPr vert="horz" lIns="109728" tIns="109728" rIns="109728" bIns="91440" rtlCol="0" anchor="b">
            <a:normAutofit/>
          </a:bodyPr>
          <a:lstStyle>
            <a:lvl1pPr algn="l" defTabSz="914400" rtl="0" eaLnBrk="1" latinLnBrk="0" hangingPunct="1">
              <a:lnSpc>
                <a:spcPct val="130000"/>
              </a:lnSpc>
              <a:spcBef>
                <a:spcPct val="0"/>
              </a:spcBef>
              <a:buNone/>
              <a:defRPr sz="3200" b="1" kern="1200" spc="1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120000"/>
              </a:lnSpc>
              <a:spcBef>
                <a:spcPct val="0"/>
              </a:spcBef>
              <a:spcAft>
                <a:spcPts val="0"/>
              </a:spcAft>
              <a:buClrTx/>
              <a:buSzTx/>
              <a:buFontTx/>
              <a:buNone/>
              <a:tabLst/>
              <a:defRPr/>
            </a:pPr>
            <a:r>
              <a:rPr kumimoji="0" lang="zh-TW" altLang="en-US" sz="2700" b="1" i="0" u="none" strike="noStrike" kern="1200" cap="none" spc="150" normalizeH="0" baseline="0" noProof="0" dirty="0">
                <a:ln>
                  <a:noFill/>
                </a:ln>
                <a:solidFill>
                  <a:schemeClr val="tx1"/>
                </a:solidFill>
                <a:effectLst/>
                <a:uLnTx/>
                <a:uFillTx/>
                <a:latin typeface="華康細圓體" panose="020F0309000000000000" pitchFamily="49" charset="-120"/>
                <a:ea typeface="華康細圓體" panose="020F0309000000000000" pitchFamily="49" charset="-120"/>
                <a:cs typeface="+mj-cs"/>
              </a:rPr>
              <a:t>●活動內容簡介●</a:t>
            </a:r>
            <a:endParaRPr kumimoji="0" lang="en-US" altLang="zh-TW" sz="2700" b="1" i="0" u="none" strike="noStrike" kern="1200" cap="none" spc="150" normalizeH="0" baseline="0" noProof="0" dirty="0">
              <a:ln>
                <a:noFill/>
              </a:ln>
              <a:solidFill>
                <a:schemeClr val="tx1"/>
              </a:solidFill>
              <a:effectLst/>
              <a:uLnTx/>
              <a:uFillTx/>
              <a:latin typeface="華康細圓體" panose="020F0309000000000000" pitchFamily="49" charset="-120"/>
              <a:ea typeface="華康細圓體" panose="020F0309000000000000" pitchFamily="49" charset="-120"/>
              <a:cs typeface="+mj-cs"/>
            </a:endParaRPr>
          </a:p>
        </p:txBody>
      </p:sp>
      <p:sp>
        <p:nvSpPr>
          <p:cNvPr id="11" name="文字方塊 10">
            <a:extLst>
              <a:ext uri="{FF2B5EF4-FFF2-40B4-BE49-F238E27FC236}">
                <a16:creationId xmlns:a16="http://schemas.microsoft.com/office/drawing/2014/main" id="{24F54156-5DCF-B992-B7F6-EB46F245A10B}"/>
              </a:ext>
            </a:extLst>
          </p:cNvPr>
          <p:cNvSpPr txBox="1"/>
          <p:nvPr/>
        </p:nvSpPr>
        <p:spPr>
          <a:xfrm>
            <a:off x="6142776" y="4287812"/>
            <a:ext cx="5987510" cy="2127038"/>
          </a:xfrm>
          <a:prstGeom prst="rect">
            <a:avLst/>
          </a:prstGeom>
        </p:spPr>
        <p:txBody>
          <a:bodyPr vert="horz" lIns="109728" tIns="109728" rIns="109728" bIns="91440" rtlCol="0">
            <a:noAutofit/>
          </a:bodyPr>
          <a:lstStyle/>
          <a:p>
            <a:pPr lvl="0" defTabSz="914400">
              <a:lnSpc>
                <a:spcPct val="140000"/>
              </a:lnSpc>
              <a:spcBef>
                <a:spcPts val="930"/>
              </a:spcBef>
              <a:defRPr/>
            </a:pPr>
            <a:r>
              <a:rPr lang="zh-TW" altLang="en-US" b="1" spc="150" dirty="0">
                <a:latin typeface="華康細圓體" panose="020F0309000000000000" pitchFamily="49" charset="-120"/>
                <a:ea typeface="華康細圓體" panose="020F0309000000000000" pitchFamily="49" charset="-120"/>
              </a:rPr>
              <a:t>一、車輛法規與作業安全實務</a:t>
            </a:r>
          </a:p>
          <a:p>
            <a:pPr lvl="0" defTabSz="914400">
              <a:lnSpc>
                <a:spcPct val="140000"/>
              </a:lnSpc>
              <a:spcBef>
                <a:spcPts val="930"/>
              </a:spcBef>
              <a:defRPr/>
            </a:pPr>
            <a:r>
              <a:rPr lang="zh-TW" altLang="en-US" b="1" spc="150" dirty="0">
                <a:latin typeface="華康細圓體" panose="020F0309000000000000" pitchFamily="49" charset="-120"/>
                <a:ea typeface="華康細圓體" panose="020F0309000000000000" pitchFamily="49" charset="-120"/>
              </a:rPr>
              <a:t>二、車輛自動檢查實務與故障預警技術應用</a:t>
            </a:r>
          </a:p>
        </p:txBody>
      </p:sp>
    </p:spTree>
    <p:extLst>
      <p:ext uri="{BB962C8B-B14F-4D97-AF65-F5344CB8AC3E}">
        <p14:creationId xmlns:p14="http://schemas.microsoft.com/office/powerpoint/2010/main" val="3123768683"/>
      </p:ext>
    </p:extLst>
  </p:cSld>
  <p:clrMapOvr>
    <a:masterClrMapping/>
  </p:clrMapOvr>
</p:sld>
</file>

<file path=ppt/theme/theme1.xml><?xml version="1.0" encoding="utf-8"?>
<a:theme xmlns:a="http://schemas.openxmlformats.org/drawingml/2006/main" name="Office 2013 - 2022 主題">
  <a:themeElements>
    <a:clrScheme name="Office 2013 - 2022 主題">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主題">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159</TotalTime>
  <Words>1005</Words>
  <Application>Microsoft Office PowerPoint</Application>
  <PresentationFormat>寬螢幕</PresentationFormat>
  <Paragraphs>307</Paragraphs>
  <Slides>10</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10</vt:i4>
      </vt:variant>
    </vt:vector>
  </HeadingPairs>
  <TitlesOfParts>
    <vt:vector size="17" baseType="lpstr">
      <vt:lpstr>文鼎ＰＯＰ－４</vt:lpstr>
      <vt:lpstr>華康細圓體</vt:lpstr>
      <vt:lpstr>Arial</vt:lpstr>
      <vt:lpstr>Calibri</vt:lpstr>
      <vt:lpstr>Calibri Light</vt:lpstr>
      <vt:lpstr>Corbel</vt:lpstr>
      <vt:lpstr>Office 2013 - 2022 主題</vt:lpstr>
      <vt:lpstr>PowerPoint 簡報</vt:lpstr>
      <vt:lpstr>主題訓練一 機械設備源頭管理法令與執行</vt:lpstr>
      <vt:lpstr>●目的●</vt:lpstr>
      <vt:lpstr>PowerPoint 簡報</vt:lpstr>
      <vt:lpstr>主題訓練二 機械設備安全防護技術研討訓練</vt:lpstr>
      <vt:lpstr>●目的●</vt:lpstr>
      <vt:lpstr>PowerPoint 簡報</vt:lpstr>
      <vt:lpstr>主題訓練三 產業用車輛機械自動檢查實務 與技術研發訓練</vt:lpstr>
      <vt:lpstr>●目的●</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0602-新北技術辦公室</dc:creator>
  <cp:lastModifiedBy>0601-新北技術辦公室</cp:lastModifiedBy>
  <cp:revision>13</cp:revision>
  <dcterms:created xsi:type="dcterms:W3CDTF">2025-06-06T11:23:15Z</dcterms:created>
  <dcterms:modified xsi:type="dcterms:W3CDTF">2026-05-12T05:20:25Z</dcterms:modified>
</cp:coreProperties>
</file>